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sldIdLst>
    <p:sldId id="286" r:id="rId2"/>
    <p:sldId id="302" r:id="rId3"/>
    <p:sldId id="300" r:id="rId4"/>
    <p:sldId id="303" r:id="rId5"/>
    <p:sldId id="358" r:id="rId6"/>
    <p:sldId id="307" r:id="rId7"/>
    <p:sldId id="366" r:id="rId8"/>
    <p:sldId id="363" r:id="rId9"/>
    <p:sldId id="364" r:id="rId10"/>
    <p:sldId id="381" r:id="rId11"/>
    <p:sldId id="382" r:id="rId12"/>
    <p:sldId id="383" r:id="rId13"/>
    <p:sldId id="384" r:id="rId14"/>
    <p:sldId id="372" r:id="rId15"/>
    <p:sldId id="385" r:id="rId16"/>
    <p:sldId id="386" r:id="rId17"/>
    <p:sldId id="387" r:id="rId18"/>
    <p:sldId id="388" r:id="rId19"/>
    <p:sldId id="329" r:id="rId20"/>
    <p:sldId id="367" r:id="rId21"/>
    <p:sldId id="368" r:id="rId22"/>
    <p:sldId id="369" r:id="rId23"/>
    <p:sldId id="370" r:id="rId24"/>
    <p:sldId id="371" r:id="rId25"/>
    <p:sldId id="375" r:id="rId26"/>
    <p:sldId id="373" r:id="rId27"/>
    <p:sldId id="374" r:id="rId28"/>
    <p:sldId id="376" r:id="rId29"/>
    <p:sldId id="377" r:id="rId30"/>
    <p:sldId id="378" r:id="rId31"/>
    <p:sldId id="379" r:id="rId32"/>
    <p:sldId id="380" r:id="rId33"/>
    <p:sldId id="27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256E87A1-2834-4774-8E28-95D331624CA6}">
          <p14:sldIdLst>
            <p14:sldId id="286"/>
            <p14:sldId id="302"/>
            <p14:sldId id="300"/>
            <p14:sldId id="303"/>
            <p14:sldId id="358"/>
            <p14:sldId id="307"/>
            <p14:sldId id="366"/>
            <p14:sldId id="363"/>
            <p14:sldId id="364"/>
            <p14:sldId id="381"/>
            <p14:sldId id="382"/>
            <p14:sldId id="383"/>
            <p14:sldId id="384"/>
            <p14:sldId id="372"/>
            <p14:sldId id="385"/>
            <p14:sldId id="386"/>
            <p14:sldId id="387"/>
            <p14:sldId id="388"/>
            <p14:sldId id="329"/>
            <p14:sldId id="367"/>
            <p14:sldId id="368"/>
            <p14:sldId id="369"/>
            <p14:sldId id="370"/>
            <p14:sldId id="371"/>
            <p14:sldId id="375"/>
            <p14:sldId id="373"/>
            <p14:sldId id="374"/>
            <p14:sldId id="376"/>
            <p14:sldId id="377"/>
            <p14:sldId id="378"/>
            <p14:sldId id="379"/>
            <p14:sldId id="380"/>
          </p14:sldIdLst>
        </p14:section>
        <p14:section name="结尾" id="{8B395627-23D2-4DAE-B0B4-80D401D86D2E}">
          <p14:sldIdLst>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 H"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262626"/>
    <a:srgbClr val="772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70" autoAdjust="0"/>
    <p:restoredTop sz="83280" autoAdjust="0"/>
  </p:normalViewPr>
  <p:slideViewPr>
    <p:cSldViewPr snapToGrid="0" snapToObjects="1">
      <p:cViewPr varScale="1">
        <p:scale>
          <a:sx n="71" d="100"/>
          <a:sy n="71" d="100"/>
        </p:scale>
        <p:origin x="1282" y="53"/>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FC520-B601-2148-876B-009DD977CB72}" type="datetimeFigureOut">
              <a:rPr kumimoji="1" lang="zh-CN" altLang="en-US" smtClean="0"/>
              <a:t>2022/5/31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55C49-7AB4-BB4D-BFDF-6A908836B90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441264" y="3888699"/>
            <a:ext cx="5799600" cy="406400"/>
          </a:xfrm>
        </p:spPr>
        <p:txBody>
          <a:bodyPr anchor="ctr" anchorCtr="0">
            <a:noAutofit/>
          </a:bodyPr>
          <a:lstStyle>
            <a:lvl1pPr marL="0" indent="0" algn="l">
              <a:buNone/>
              <a:defRPr kumimoji="1" lang="zh-CN" altLang="en-US" sz="2000" kern="1200"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hidden="1"/>
          <p:cNvSpPr>
            <a:spLocks noGrp="1"/>
          </p:cNvSpPr>
          <p:nvPr>
            <p:ph type="dt" sz="half" idx="10"/>
          </p:nvPr>
        </p:nvSpPr>
        <p:spPr/>
        <p:txBody>
          <a:bodyPr/>
          <a:lstStyle/>
          <a:p>
            <a:fld id="{668041D7-C0C8-B94A-8317-BF1D08024E63}" type="datetime1">
              <a:rPr kumimoji="1" lang="zh-CN" altLang="en-US" smtClean="0"/>
              <a:t>2022/5/31</a:t>
            </a:fld>
            <a:endParaRPr kumimoji="1" lang="zh-CN" altLang="en-US"/>
          </a:p>
        </p:txBody>
      </p:sp>
      <p:sp>
        <p:nvSpPr>
          <p:cNvPr id="5" name="页脚占位符 4" hidden="1"/>
          <p:cNvSpPr>
            <a:spLocks noGrp="1"/>
          </p:cNvSpPr>
          <p:nvPr>
            <p:ph type="ftr" sz="quarter" idx="11"/>
          </p:nvPr>
        </p:nvSpPr>
        <p:spPr/>
        <p:txBody>
          <a:bodyPr/>
          <a:lstStyle/>
          <a:p>
            <a:endParaRPr kumimoji="1" lang="zh-CN" altLang="en-US"/>
          </a:p>
        </p:txBody>
      </p:sp>
      <p:sp>
        <p:nvSpPr>
          <p:cNvPr id="6" name="灯片编号占位符 5" hidden="1"/>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pic>
        <p:nvPicPr>
          <p:cNvPr id="8" name="doubleline"/>
          <p:cNvPicPr>
            <a:picLocks noChangeAspect="1"/>
          </p:cNvPicPr>
          <p:nvPr userDrawn="1"/>
        </p:nvPicPr>
        <p:blipFill>
          <a:blip r:embed="rId3"/>
          <a:stretch>
            <a:fillRect/>
          </a:stretch>
        </p:blipFill>
        <p:spPr>
          <a:xfrm>
            <a:off x="1441264" y="3888699"/>
            <a:ext cx="5799600" cy="406400"/>
          </a:xfrm>
          <a:prstGeom prst="rect">
            <a:avLst/>
          </a:prstGeom>
        </p:spPr>
      </p:pic>
      <p:pic>
        <p:nvPicPr>
          <p:cNvPr id="10" name="triangle"/>
          <p:cNvPicPr>
            <a:picLocks noChangeAspect="1"/>
          </p:cNvPicPr>
          <p:nvPr userDrawn="1"/>
        </p:nvPicPr>
        <p:blipFill>
          <a:blip r:embed="rId4">
            <a:alphaModFix amt="86000"/>
          </a:blip>
          <a:srcRect/>
          <a:stretch>
            <a:fillRect/>
          </a:stretch>
        </p:blipFill>
        <p:spPr>
          <a:xfrm>
            <a:off x="882464" y="2721679"/>
            <a:ext cx="558800" cy="368300"/>
          </a:xfrm>
          <a:prstGeom prst="rect">
            <a:avLst/>
          </a:prstGeom>
          <a:effectLst>
            <a:outerShdw sx="1000" sy="1000" algn="ctr" rotWithShape="0">
              <a:srgbClr val="000000"/>
            </a:outerShdw>
          </a:effectLst>
        </p:spPr>
      </p:pic>
      <p:sp>
        <p:nvSpPr>
          <p:cNvPr id="2" name="标题 1"/>
          <p:cNvSpPr>
            <a:spLocks noGrp="1"/>
          </p:cNvSpPr>
          <p:nvPr>
            <p:ph type="ctrTitle" hasCustomPrompt="1"/>
          </p:nvPr>
        </p:nvSpPr>
        <p:spPr>
          <a:xfrm>
            <a:off x="1441264" y="2565345"/>
            <a:ext cx="5799600" cy="1324800"/>
          </a:xfrm>
        </p:spPr>
        <p:txBody>
          <a:bodyPr anchor="ctr" anchorCtr="0">
            <a:normAutofit/>
          </a:bodyPr>
          <a:lstStyle>
            <a:lvl1pPr marL="0" marR="0" indent="0" algn="l" defTabSz="914400" rtl="0" eaLnBrk="1" fontAlgn="auto" latinLnBrk="0" hangingPunct="1">
              <a:lnSpc>
                <a:spcPct val="90000"/>
              </a:lnSpc>
              <a:spcBef>
                <a:spcPct val="0"/>
              </a:spcBef>
              <a:spcAft>
                <a:spcPts val="0"/>
              </a:spcAft>
              <a:buClrTx/>
              <a:buSzTx/>
              <a:buFontTx/>
              <a:buNone/>
              <a:defRPr kumimoji="1" lang="zh-CN" altLang="en-US" sz="40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dirty="0"/>
              <a:t>单击此处编辑母版标题</a:t>
            </a:r>
            <a:br>
              <a:rPr kumimoji="1" lang="en-US" altLang="zh-CN" dirty="0"/>
            </a:br>
            <a:r>
              <a:rPr kumimoji="1" lang="zh-CN" altLang="en-US" sz="4000" b="1" dirty="0">
                <a:solidFill>
                  <a:schemeClr val="bg1"/>
                </a:solidFill>
                <a:latin typeface="Microsoft YaHei" panose="020B0503020204020204" pitchFamily="34" charset="-122"/>
                <a:ea typeface="Microsoft YaHei" panose="020B0503020204020204" pitchFamily="34" charset="-122"/>
              </a:rPr>
              <a:t>尽量回车保证标题为两行</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节标题">
    <p:bg>
      <p:bgPr>
        <a:solidFill>
          <a:schemeClr val="bg1"/>
        </a:solidFill>
        <a:effectLst/>
      </p:bgPr>
    </p:bg>
    <p:spTree>
      <p:nvGrpSpPr>
        <p:cNvPr id="1" name=""/>
        <p:cNvGrpSpPr/>
        <p:nvPr/>
      </p:nvGrpSpPr>
      <p:grpSpPr>
        <a:xfrm>
          <a:off x="0" y="0"/>
          <a:ext cx="0" cy="0"/>
          <a:chOff x="0" y="0"/>
          <a:chExt cx="0" cy="0"/>
        </a:xfrm>
      </p:grpSpPr>
      <p:pic>
        <p:nvPicPr>
          <p:cNvPr id="10" name="图片 9" descr="图片包含 桌子, 食物, 建筑, 前&#10;&#10;描述已自动生成"/>
          <p:cNvPicPr>
            <a:picLocks noChangeAspect="1"/>
          </p:cNvPicPr>
          <p:nvPr userDrawn="1"/>
        </p:nvPicPr>
        <p:blipFill>
          <a:blip r:embed="rId2"/>
          <a:stretch>
            <a:fillRect/>
          </a:stretch>
        </p:blipFill>
        <p:spPr>
          <a:xfrm>
            <a:off x="306" y="0"/>
            <a:ext cx="12191388" cy="6858000"/>
          </a:xfrm>
          <a:prstGeom prst="rect">
            <a:avLst/>
          </a:prstGeom>
        </p:spPr>
      </p:pic>
      <p:pic>
        <p:nvPicPr>
          <p:cNvPr id="15" name="图片 14" descr="图片包含 游戏机, 画, 钟表&#10;&#10;描述已自动生成"/>
          <p:cNvPicPr>
            <a:picLocks noChangeAspect="1"/>
          </p:cNvPicPr>
          <p:nvPr userDrawn="1"/>
        </p:nvPicPr>
        <p:blipFill rotWithShape="1">
          <a:blip r:embed="rId3"/>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A040201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A04020102020204" pitchFamily="34" charset="0"/>
                <a:cs typeface="Arial Black" panose="020B0A04020102020204" pitchFamily="34" charset="0"/>
              </a:rPr>
              <a:t>0</a:t>
            </a:r>
            <a:r>
              <a:rPr lang="en-US" altLang="zh-CN" sz="7200" b="1" i="1" dirty="0">
                <a:solidFill>
                  <a:schemeClr val="tx1">
                    <a:lumMod val="75000"/>
                    <a:lumOff val="25000"/>
                  </a:schemeClr>
                </a:solidFill>
                <a:latin typeface="Arial Black" panose="020B0A04020102020204" pitchFamily="34" charset="0"/>
                <a:cs typeface="Arial Black" panose="020B0A04020102020204" pitchFamily="34" charset="0"/>
              </a:rPr>
              <a:t>3</a:t>
            </a:r>
            <a:r>
              <a:rPr lang="zh-CN" altLang="en-US" sz="7200" b="1" i="1" dirty="0">
                <a:solidFill>
                  <a:schemeClr val="tx1">
                    <a:lumMod val="75000"/>
                    <a:lumOff val="25000"/>
                  </a:schemeClr>
                </a:solidFill>
                <a:latin typeface="Arial Black" panose="020B0A04020102020204" pitchFamily="34" charset="0"/>
                <a:cs typeface="Arial Black" panose="020B0A04020102020204" pitchFamily="34" charset="0"/>
              </a:rPr>
              <a:t>.</a:t>
            </a: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658812"/>
            <a:ext cx="8564880"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3" name="内容占位符 2"/>
          <p:cNvSpPr>
            <a:spLocks noGrp="1"/>
          </p:cNvSpPr>
          <p:nvPr>
            <p:ph idx="1"/>
          </p:nvPr>
        </p:nvSpPr>
        <p:spPr>
          <a:xfrm>
            <a:off x="1165860" y="1363981"/>
            <a:ext cx="9791700" cy="45339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4E39B5B-A962-884D-B916-4D3FAEE48915}" type="datetime1">
              <a:rPr kumimoji="1" lang="zh-CN" altLang="en-US" smtClean="0"/>
              <a:t>2022/5/31</a:t>
            </a:fld>
            <a:endParaRPr kumimoji="1" lang="zh-CN" altLang="en-US"/>
          </a:p>
        </p:txBody>
      </p:sp>
      <p:pic>
        <p:nvPicPr>
          <p:cNvPr id="8" name="图片 7"/>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7760" y="1463041"/>
            <a:ext cx="6065520" cy="443484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4E39B5B-A962-884D-B916-4D3FAEE48915}" type="datetime1">
              <a:rPr kumimoji="1" lang="zh-CN" altLang="en-US" smtClean="0"/>
              <a:t>2022/5/31</a:t>
            </a:fld>
            <a:endParaRPr kumimoji="1" lang="zh-CN" altLang="en-US"/>
          </a:p>
        </p:txBody>
      </p:sp>
      <p:pic>
        <p:nvPicPr>
          <p:cNvPr id="8" name="图片 7"/>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
        <p:nvSpPr>
          <p:cNvPr id="10" name="标题 1"/>
          <p:cNvSpPr>
            <a:spLocks noGrp="1"/>
          </p:cNvSpPr>
          <p:nvPr>
            <p:ph type="title"/>
          </p:nvPr>
        </p:nvSpPr>
        <p:spPr>
          <a:xfrm>
            <a:off x="838200" y="658812"/>
            <a:ext cx="6583681"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12" name="图片占位符 11"/>
          <p:cNvSpPr>
            <a:spLocks noGrp="1"/>
          </p:cNvSpPr>
          <p:nvPr>
            <p:ph type="pic" sz="quarter" idx="13"/>
          </p:nvPr>
        </p:nvSpPr>
        <p:spPr>
          <a:xfrm>
            <a:off x="7421881" y="990600"/>
            <a:ext cx="3749675" cy="4906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_成员介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图片占位符 49"/>
          <p:cNvSpPr>
            <a:spLocks noGrp="1"/>
          </p:cNvSpPr>
          <p:nvPr>
            <p:ph type="pic" sz="quarter" idx="23"/>
          </p:nvPr>
        </p:nvSpPr>
        <p:spPr>
          <a:xfrm>
            <a:off x="1863725" y="1939925"/>
            <a:ext cx="1903413" cy="1903413"/>
          </a:xfrm>
          <a:prstGeom prst="ellipse">
            <a:avLst/>
          </a:prstGeom>
        </p:spPr>
        <p:txBody>
          <a:bodyPr/>
          <a:lstStyle/>
          <a:p>
            <a:endParaRPr lang="zh-CN" altLang="en-US"/>
          </a:p>
        </p:txBody>
      </p:sp>
      <p:sp>
        <p:nvSpPr>
          <p:cNvPr id="51" name="图片占位符 49"/>
          <p:cNvSpPr>
            <a:spLocks noGrp="1"/>
          </p:cNvSpPr>
          <p:nvPr>
            <p:ph type="pic" sz="quarter" idx="24"/>
          </p:nvPr>
        </p:nvSpPr>
        <p:spPr>
          <a:xfrm>
            <a:off x="5102783" y="1939539"/>
            <a:ext cx="1903413" cy="1903413"/>
          </a:xfrm>
          <a:prstGeom prst="ellipse">
            <a:avLst/>
          </a:prstGeom>
        </p:spPr>
        <p:txBody>
          <a:bodyPr/>
          <a:lstStyle/>
          <a:p>
            <a:endParaRPr lang="zh-CN" altLang="en-US"/>
          </a:p>
        </p:txBody>
      </p:sp>
      <p:sp>
        <p:nvSpPr>
          <p:cNvPr id="52" name="图片占位符 49"/>
          <p:cNvSpPr>
            <a:spLocks noGrp="1"/>
          </p:cNvSpPr>
          <p:nvPr>
            <p:ph type="pic" sz="quarter" idx="25"/>
          </p:nvPr>
        </p:nvSpPr>
        <p:spPr>
          <a:xfrm>
            <a:off x="8511279" y="1927776"/>
            <a:ext cx="1903413" cy="1903413"/>
          </a:xfrm>
          <a:prstGeom prst="ellipse">
            <a:avLst/>
          </a:prstGeom>
        </p:spPr>
        <p:txBody>
          <a:bodyPr/>
          <a:lstStyle/>
          <a:p>
            <a:endParaRPr lang="zh-CN" altLang="en-US"/>
          </a:p>
        </p:txBody>
      </p:sp>
      <p:sp>
        <p:nvSpPr>
          <p:cNvPr id="2" name="标题 1"/>
          <p:cNvSpPr>
            <a:spLocks noGrp="1"/>
          </p:cNvSpPr>
          <p:nvPr>
            <p:ph type="title" hasCustomPrompt="1"/>
          </p:nvPr>
        </p:nvSpPr>
        <p:spPr>
          <a:xfrm>
            <a:off x="1170211" y="254092"/>
            <a:ext cx="10515600" cy="1325563"/>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defRPr kumimoji="1" lang="zh-CN" altLang="en-US" sz="3000" b="1" kern="1200" dirty="0">
                <a:solidFill>
                  <a:schemeClr val="bg1">
                    <a:lumMod val="95000"/>
                  </a:schemeClr>
                </a:solidFill>
                <a:latin typeface="PingFang SC Semibold" panose="020B0400000000000000" pitchFamily="34" charset="-122"/>
                <a:ea typeface="PingFang SC Semibold" panose="020B0400000000000000"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1" lang="zh-CN" altLang="en-US" sz="3000" b="1" dirty="0">
                <a:solidFill>
                  <a:schemeClr val="bg1">
                    <a:lumMod val="95000"/>
                  </a:schemeClr>
                </a:solidFill>
                <a:latin typeface="PingFang SC Semibold" panose="020B0400000000000000" pitchFamily="34" charset="-122"/>
                <a:ea typeface="PingFang SC Semibold" panose="020B0400000000000000" pitchFamily="34" charset="-122"/>
              </a:rPr>
              <a:t>团队介绍 </a:t>
            </a:r>
            <a:r>
              <a:rPr kumimoji="1" lang="en-US" altLang="zh-CN" sz="3000" b="1" dirty="0">
                <a:solidFill>
                  <a:schemeClr val="bg1">
                    <a:lumMod val="95000"/>
                  </a:schemeClr>
                </a:solidFill>
                <a:latin typeface="PingFang SC Semibold" panose="020B0400000000000000" pitchFamily="34" charset="-122"/>
                <a:ea typeface="PingFang SC Semibold" panose="020B0400000000000000" pitchFamily="34" charset="-122"/>
              </a:rPr>
              <a:t>Team Introduction</a:t>
            </a:r>
            <a:endParaRPr kumimoji="1" lang="zh-CN" altLang="en-US" dirty="0"/>
          </a:p>
        </p:txBody>
      </p:sp>
      <p:sp>
        <p:nvSpPr>
          <p:cNvPr id="3" name="日期占位符 2"/>
          <p:cNvSpPr>
            <a:spLocks noGrp="1"/>
          </p:cNvSpPr>
          <p:nvPr>
            <p:ph type="dt" sz="half" idx="10"/>
          </p:nvPr>
        </p:nvSpPr>
        <p:spPr/>
        <p:txBody>
          <a:bodyPr/>
          <a:lstStyle/>
          <a:p>
            <a:fld id="{F2843113-99F0-E94F-B43B-C597B50D8210}" type="datetime1">
              <a:rPr kumimoji="1" lang="zh-CN" altLang="en-US" smtClean="0"/>
              <a:t>2022/5/31</a:t>
            </a:fld>
            <a:endParaRPr kumimoji="1" lang="zh-CN" altLang="en-US"/>
          </a:p>
        </p:txBody>
      </p:sp>
      <p:pic>
        <p:nvPicPr>
          <p:cNvPr id="6" name="图片 5"/>
          <p:cNvPicPr>
            <a:picLocks noChangeAspect="1"/>
          </p:cNvPicPr>
          <p:nvPr userDrawn="1"/>
        </p:nvPicPr>
        <p:blipFill>
          <a:blip r:embed="rId3"/>
          <a:stretch>
            <a:fillRect/>
          </a:stretch>
        </p:blipFill>
        <p:spPr>
          <a:xfrm>
            <a:off x="4980211" y="6464208"/>
            <a:ext cx="2032000" cy="139700"/>
          </a:xfrm>
          <a:prstGeom prst="rect">
            <a:avLst/>
          </a:prstGeom>
        </p:spPr>
      </p:pic>
      <p:sp>
        <p:nvSpPr>
          <p:cNvPr id="7"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30" name="图片 29"/>
          <p:cNvPicPr>
            <a:picLocks noChangeAspect="1"/>
          </p:cNvPicPr>
          <p:nvPr userDrawn="1"/>
        </p:nvPicPr>
        <p:blipFill>
          <a:blip r:embed="rId4"/>
          <a:stretch>
            <a:fillRect/>
          </a:stretch>
        </p:blipFill>
        <p:spPr>
          <a:xfrm>
            <a:off x="2732560" y="4140944"/>
            <a:ext cx="165100" cy="76200"/>
          </a:xfrm>
          <a:prstGeom prst="rect">
            <a:avLst/>
          </a:prstGeom>
        </p:spPr>
      </p:pic>
      <p:pic>
        <p:nvPicPr>
          <p:cNvPr id="31" name="图片 30"/>
          <p:cNvPicPr>
            <a:picLocks noChangeAspect="1"/>
          </p:cNvPicPr>
          <p:nvPr userDrawn="1"/>
        </p:nvPicPr>
        <p:blipFill>
          <a:blip r:embed="rId4"/>
          <a:stretch>
            <a:fillRect/>
          </a:stretch>
        </p:blipFill>
        <p:spPr>
          <a:xfrm>
            <a:off x="5962648" y="4140944"/>
            <a:ext cx="165100" cy="76200"/>
          </a:xfrm>
          <a:prstGeom prst="rect">
            <a:avLst/>
          </a:prstGeom>
        </p:spPr>
      </p:pic>
      <p:pic>
        <p:nvPicPr>
          <p:cNvPr id="32" name="图片 31"/>
          <p:cNvPicPr>
            <a:picLocks noChangeAspect="1"/>
          </p:cNvPicPr>
          <p:nvPr userDrawn="1"/>
        </p:nvPicPr>
        <p:blipFill>
          <a:blip r:embed="rId4"/>
          <a:stretch>
            <a:fillRect/>
          </a:stretch>
        </p:blipFill>
        <p:spPr>
          <a:xfrm>
            <a:off x="9406492" y="4140944"/>
            <a:ext cx="165100" cy="76200"/>
          </a:xfrm>
          <a:prstGeom prst="rect">
            <a:avLst/>
          </a:prstGeom>
        </p:spPr>
      </p:pic>
      <p:sp>
        <p:nvSpPr>
          <p:cNvPr id="38" name="文本占位符 36"/>
          <p:cNvSpPr>
            <a:spLocks noGrp="1"/>
          </p:cNvSpPr>
          <p:nvPr>
            <p:ph type="body" sz="quarter" idx="14" hasCustomPrompt="1"/>
          </p:nvPr>
        </p:nvSpPr>
        <p:spPr>
          <a:xfrm>
            <a:off x="2376000"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0" name="文本占位符 39"/>
          <p:cNvSpPr>
            <a:spLocks noGrp="1"/>
          </p:cNvSpPr>
          <p:nvPr>
            <p:ph type="body" sz="quarter" idx="15" hasCustomPrompt="1"/>
          </p:nvPr>
        </p:nvSpPr>
        <p:spPr>
          <a:xfrm>
            <a:off x="1533600"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a:pPr>
            <a:r>
              <a:rPr lang="zh-CN" altLang="en-US" dirty="0"/>
              <a:t>单击此处编辑详细人物介绍内容</a:t>
            </a:r>
          </a:p>
        </p:txBody>
      </p:sp>
      <p:sp>
        <p:nvSpPr>
          <p:cNvPr id="42" name="文本占位符 41"/>
          <p:cNvSpPr>
            <a:spLocks noGrp="1"/>
          </p:cNvSpPr>
          <p:nvPr>
            <p:ph type="body" sz="quarter" idx="16" hasCustomPrompt="1"/>
          </p:nvPr>
        </p:nvSpPr>
        <p:spPr>
          <a:xfrm>
            <a:off x="2530800"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职位</a:t>
            </a:r>
          </a:p>
        </p:txBody>
      </p:sp>
      <p:sp>
        <p:nvSpPr>
          <p:cNvPr id="43" name="文本占位符 36"/>
          <p:cNvSpPr>
            <a:spLocks noGrp="1"/>
          </p:cNvSpPr>
          <p:nvPr>
            <p:ph type="body" sz="quarter" idx="17" hasCustomPrompt="1"/>
          </p:nvPr>
        </p:nvSpPr>
        <p:spPr>
          <a:xfrm>
            <a:off x="5711896"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4" name="文本占位符 39"/>
          <p:cNvSpPr>
            <a:spLocks noGrp="1"/>
          </p:cNvSpPr>
          <p:nvPr>
            <p:ph type="body" sz="quarter" idx="18" hasCustomPrompt="1"/>
          </p:nvPr>
        </p:nvSpPr>
        <p:spPr>
          <a:xfrm>
            <a:off x="4869496"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a:pPr>
            <a:r>
              <a:rPr lang="zh-CN" altLang="en-US" dirty="0"/>
              <a:t>单击此处编辑详细人物介绍内容</a:t>
            </a:r>
          </a:p>
        </p:txBody>
      </p:sp>
      <p:sp>
        <p:nvSpPr>
          <p:cNvPr id="45" name="文本占位符 41"/>
          <p:cNvSpPr>
            <a:spLocks noGrp="1"/>
          </p:cNvSpPr>
          <p:nvPr>
            <p:ph type="body" sz="quarter" idx="19" hasCustomPrompt="1"/>
          </p:nvPr>
        </p:nvSpPr>
        <p:spPr>
          <a:xfrm>
            <a:off x="5866696"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职位</a:t>
            </a:r>
          </a:p>
        </p:txBody>
      </p:sp>
      <p:sp>
        <p:nvSpPr>
          <p:cNvPr id="46" name="文本占位符 36"/>
          <p:cNvSpPr>
            <a:spLocks noGrp="1"/>
          </p:cNvSpPr>
          <p:nvPr>
            <p:ph type="body" sz="quarter" idx="20" hasCustomPrompt="1"/>
          </p:nvPr>
        </p:nvSpPr>
        <p:spPr>
          <a:xfrm>
            <a:off x="9047792"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7" name="文本占位符 39"/>
          <p:cNvSpPr>
            <a:spLocks noGrp="1"/>
          </p:cNvSpPr>
          <p:nvPr>
            <p:ph type="body" sz="quarter" idx="21" hasCustomPrompt="1"/>
          </p:nvPr>
        </p:nvSpPr>
        <p:spPr>
          <a:xfrm>
            <a:off x="8205392"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90204" pitchFamily="34" charset="0"/>
              <a:buNone/>
              <a:defRPr/>
            </a:pPr>
            <a:r>
              <a:rPr lang="zh-CN" altLang="en-US" dirty="0"/>
              <a:t>单击此处编辑详细人物介绍内容</a:t>
            </a:r>
          </a:p>
        </p:txBody>
      </p:sp>
      <p:sp>
        <p:nvSpPr>
          <p:cNvPr id="48" name="文本占位符 41"/>
          <p:cNvSpPr>
            <a:spLocks noGrp="1"/>
          </p:cNvSpPr>
          <p:nvPr>
            <p:ph type="body" sz="quarter" idx="22" hasCustomPrompt="1"/>
          </p:nvPr>
        </p:nvSpPr>
        <p:spPr>
          <a:xfrm>
            <a:off x="9202592"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2040204020203" pitchFamily="34" charset="-122"/>
                <a:ea typeface="Microsoft YaHei Light" panose="020B0502040204020203" pitchFamily="34" charset="-122"/>
                <a:cs typeface="+mn-cs"/>
              </a:defRPr>
            </a:lvl1pPr>
          </a:lstStyle>
          <a:p>
            <a:pPr lvl="0"/>
            <a:r>
              <a:rPr lang="zh-CN" altLang="en-US" dirty="0"/>
              <a:t>职位</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695700" y="0"/>
            <a:ext cx="84963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grpSp>
        <p:nvGrpSpPr>
          <p:cNvPr id="14" name="组合 13"/>
          <p:cNvGrpSpPr/>
          <p:nvPr userDrawn="1"/>
        </p:nvGrpSpPr>
        <p:grpSpPr>
          <a:xfrm>
            <a:off x="182563" y="3708418"/>
            <a:ext cx="3323559" cy="369332"/>
            <a:chOff x="182563" y="3708418"/>
            <a:chExt cx="3323559" cy="369332"/>
          </a:xfrm>
        </p:grpSpPr>
        <p:pic>
          <p:nvPicPr>
            <p:cNvPr id="11" name="图片 10"/>
            <p:cNvPicPr>
              <a:picLocks noChangeAspect="1"/>
            </p:cNvPicPr>
            <p:nvPr userDrawn="1"/>
          </p:nvPicPr>
          <p:blipFill>
            <a:blip r:embed="rId3"/>
            <a:stretch>
              <a:fillRect/>
            </a:stretch>
          </p:blipFill>
          <p:spPr>
            <a:xfrm>
              <a:off x="182563" y="3708418"/>
              <a:ext cx="1619379" cy="369332"/>
            </a:xfrm>
            <a:prstGeom prst="rect">
              <a:avLst/>
            </a:prstGeom>
          </p:spPr>
        </p:pic>
        <p:pic>
          <p:nvPicPr>
            <p:cNvPr id="12" name="图片 11"/>
            <p:cNvPicPr>
              <a:picLocks noChangeAspect="1"/>
            </p:cNvPicPr>
            <p:nvPr userDrawn="1"/>
          </p:nvPicPr>
          <p:blipFill>
            <a:blip r:embed="rId3"/>
            <a:stretch>
              <a:fillRect/>
            </a:stretch>
          </p:blipFill>
          <p:spPr>
            <a:xfrm>
              <a:off x="1153384" y="3708418"/>
              <a:ext cx="1619379" cy="369332"/>
            </a:xfrm>
            <a:prstGeom prst="rect">
              <a:avLst/>
            </a:prstGeom>
          </p:spPr>
        </p:pic>
        <p:pic>
          <p:nvPicPr>
            <p:cNvPr id="13" name="图片 12"/>
            <p:cNvPicPr>
              <a:picLocks noChangeAspect="1"/>
            </p:cNvPicPr>
            <p:nvPr userDrawn="1"/>
          </p:nvPicPr>
          <p:blipFill>
            <a:blip r:embed="rId3"/>
            <a:stretch>
              <a:fillRect/>
            </a:stretch>
          </p:blipFill>
          <p:spPr>
            <a:xfrm>
              <a:off x="1886743" y="3708418"/>
              <a:ext cx="1619379" cy="369332"/>
            </a:xfrm>
            <a:prstGeom prst="rect">
              <a:avLst/>
            </a:prstGeom>
          </p:spPr>
        </p:pic>
      </p:grpSp>
      <p:sp>
        <p:nvSpPr>
          <p:cNvPr id="2" name="标题 1"/>
          <p:cNvSpPr>
            <a:spLocks noGrp="1"/>
          </p:cNvSpPr>
          <p:nvPr>
            <p:ph type="title"/>
          </p:nvPr>
        </p:nvSpPr>
        <p:spPr>
          <a:xfrm>
            <a:off x="182563" y="2095500"/>
            <a:ext cx="3313111" cy="1600200"/>
          </a:xfrm>
        </p:spPr>
        <p:txBody>
          <a:bodyPr anchor="b">
            <a:normAutofit/>
          </a:bodyPr>
          <a:lstStyle>
            <a:lvl1pPr algn="ctr">
              <a:defRPr sz="3200" b="1">
                <a:solidFill>
                  <a:schemeClr val="bg1"/>
                </a:solidFill>
              </a:defRPr>
            </a:lvl1pPr>
          </a:lstStyle>
          <a:p>
            <a:r>
              <a:rPr kumimoji="1" lang="zh-CN" altLang="en-US" dirty="0"/>
              <a:t>单击此处编辑母版标题样式</a:t>
            </a:r>
          </a:p>
        </p:txBody>
      </p:sp>
      <p:sp>
        <p:nvSpPr>
          <p:cNvPr id="4" name="文本占位符 3"/>
          <p:cNvSpPr>
            <a:spLocks noGrp="1"/>
          </p:cNvSpPr>
          <p:nvPr>
            <p:ph type="body" sz="half" idx="2" hasCustomPrompt="1"/>
          </p:nvPr>
        </p:nvSpPr>
        <p:spPr>
          <a:xfrm>
            <a:off x="182563" y="3724275"/>
            <a:ext cx="3313111" cy="365125"/>
          </a:xfrm>
        </p:spPr>
        <p:txBody>
          <a:bodyPr>
            <a:no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单击此处编辑文本样式</a:t>
            </a:r>
          </a:p>
        </p:txBody>
      </p:sp>
      <p:sp>
        <p:nvSpPr>
          <p:cNvPr id="5" name="日期占位符 4"/>
          <p:cNvSpPr>
            <a:spLocks noGrp="1"/>
          </p:cNvSpPr>
          <p:nvPr>
            <p:ph type="dt" sz="half" idx="10"/>
          </p:nvPr>
        </p:nvSpPr>
        <p:spPr/>
        <p:txBody>
          <a:bodyPr/>
          <a:lstStyle/>
          <a:p>
            <a:fld id="{30A641A3-6D39-F940-B66C-A887D1678868}" type="datetime1">
              <a:rPr kumimoji="1" lang="zh-CN" altLang="en-US" smtClean="0"/>
              <a:t>2022/5/31</a:t>
            </a:fld>
            <a:endParaRPr kumimoji="1" lang="zh-CN" altLang="en-US"/>
          </a:p>
        </p:txBody>
      </p:sp>
      <p:sp>
        <p:nvSpPr>
          <p:cNvPr id="8"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10" name="图片 9"/>
          <p:cNvPicPr>
            <a:picLocks noChangeAspect="1"/>
          </p:cNvPicPr>
          <p:nvPr userDrawn="1"/>
        </p:nvPicPr>
        <p:blipFill>
          <a:blip r:embed="rId4"/>
          <a:stretch>
            <a:fillRect/>
          </a:stretch>
        </p:blipFill>
        <p:spPr>
          <a:xfrm>
            <a:off x="823118" y="6200793"/>
            <a:ext cx="2032000" cy="1397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混排">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11200"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3" name="内容占位符 2"/>
          <p:cNvSpPr>
            <a:spLocks noGrp="1"/>
          </p:cNvSpPr>
          <p:nvPr>
            <p:ph sz="half" idx="1"/>
          </p:nvPr>
        </p:nvSpPr>
        <p:spPr>
          <a:xfrm>
            <a:off x="1411200" y="1335314"/>
            <a:ext cx="5613714" cy="1872343"/>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7024914" y="651600"/>
            <a:ext cx="4328886" cy="540072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5FCA8034-5D67-F54D-A7F5-BFC321FAE862}" type="datetime1">
              <a:rPr kumimoji="1" lang="zh-CN" altLang="en-US" smtClean="0"/>
              <a:t>2022/5/31</a:t>
            </a:fld>
            <a:endParaRPr kumimoji="1" lang="zh-CN" altLang="en-US"/>
          </a:p>
        </p:txBody>
      </p:sp>
      <p:sp>
        <p:nvSpPr>
          <p:cNvPr id="10" name="图片占位符 9"/>
          <p:cNvSpPr>
            <a:spLocks noGrp="1"/>
          </p:cNvSpPr>
          <p:nvPr>
            <p:ph type="pic" sz="quarter" idx="13"/>
          </p:nvPr>
        </p:nvSpPr>
        <p:spPr>
          <a:xfrm>
            <a:off x="1055687" y="3429771"/>
            <a:ext cx="5040313" cy="2622550"/>
          </a:xfrm>
        </p:spPr>
        <p:txBody>
          <a:bodyPr/>
          <a:lstStyle/>
          <a:p>
            <a:endParaRPr lang="zh-CN" altLang="en-US"/>
          </a:p>
        </p:txBody>
      </p:sp>
      <p:pic>
        <p:nvPicPr>
          <p:cNvPr id="11" name="图片 10"/>
          <p:cNvPicPr>
            <a:picLocks noChangeAspect="1"/>
          </p:cNvPicPr>
          <p:nvPr userDrawn="1"/>
        </p:nvPicPr>
        <p:blipFill>
          <a:blip r:embed="rId3"/>
          <a:stretch>
            <a:fillRect/>
          </a:stretch>
        </p:blipFill>
        <p:spPr>
          <a:xfrm>
            <a:off x="4980211" y="6464208"/>
            <a:ext cx="2032000" cy="139700"/>
          </a:xfrm>
          <a:prstGeom prst="rect">
            <a:avLst/>
          </a:prstGeom>
        </p:spPr>
      </p:pic>
      <p:sp>
        <p:nvSpPr>
          <p:cNvPr id="12"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排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11511" y="772847"/>
            <a:ext cx="9368978" cy="758776"/>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7" name="日期占位符 6"/>
          <p:cNvSpPr>
            <a:spLocks noGrp="1"/>
          </p:cNvSpPr>
          <p:nvPr>
            <p:ph type="dt" sz="half" idx="10"/>
          </p:nvPr>
        </p:nvSpPr>
        <p:spPr/>
        <p:txBody>
          <a:bodyPr/>
          <a:lstStyle/>
          <a:p>
            <a:fld id="{AB3C93AF-CC2D-5C4B-B4E7-44AD3337F2AE}" type="datetime1">
              <a:rPr kumimoji="1" lang="zh-CN" altLang="en-US" smtClean="0"/>
              <a:t>2022/5/31</a:t>
            </a:fld>
            <a:endParaRPr kumimoji="1" lang="zh-CN" altLang="en-US"/>
          </a:p>
        </p:txBody>
      </p:sp>
      <p:sp>
        <p:nvSpPr>
          <p:cNvPr id="12" name="内容占位符 11"/>
          <p:cNvSpPr>
            <a:spLocks noGrp="1"/>
          </p:cNvSpPr>
          <p:nvPr>
            <p:ph sz="quarter" idx="13"/>
          </p:nvPr>
        </p:nvSpPr>
        <p:spPr>
          <a:xfrm>
            <a:off x="1411287" y="1668463"/>
            <a:ext cx="9369201" cy="1074738"/>
          </a:xfrm>
        </p:spPr>
        <p:txBody>
          <a:bodyPr>
            <a:normAutofit/>
          </a:bodyPr>
          <a:lstStyle>
            <a:lvl1pPr marL="0" indent="0">
              <a:buNone/>
              <a:defRPr sz="2400"/>
            </a:lvl1pPr>
            <a:lvl2pPr marL="457200" indent="0">
              <a:buNone/>
              <a:defRPr sz="2000"/>
            </a:lvl2pPr>
            <a:lvl3pPr marL="914400" indent="0">
              <a:buNone/>
              <a:defRPr/>
            </a:lvl3pPr>
          </a:lstStyle>
          <a:p>
            <a:pPr lvl="0"/>
            <a:r>
              <a:rPr lang="zh-CN" altLang="en-US" dirty="0"/>
              <a:t>单击此处编辑母版文本样式</a:t>
            </a:r>
          </a:p>
          <a:p>
            <a:pPr lvl="1"/>
            <a:r>
              <a:rPr lang="zh-CN" altLang="en-US" dirty="0"/>
              <a:t>二级</a:t>
            </a:r>
          </a:p>
        </p:txBody>
      </p:sp>
      <p:pic>
        <p:nvPicPr>
          <p:cNvPr id="13" name="图片 12"/>
          <p:cNvPicPr>
            <a:picLocks noChangeAspect="1"/>
          </p:cNvPicPr>
          <p:nvPr userDrawn="1"/>
        </p:nvPicPr>
        <p:blipFill>
          <a:blip r:embed="rId3"/>
          <a:stretch>
            <a:fillRect/>
          </a:stretch>
        </p:blipFill>
        <p:spPr>
          <a:xfrm>
            <a:off x="628821" y="6193411"/>
            <a:ext cx="2032000" cy="139700"/>
          </a:xfrm>
          <a:prstGeom prst="rect">
            <a:avLst/>
          </a:prstGeom>
        </p:spPr>
      </p:pic>
      <p:sp>
        <p:nvSpPr>
          <p:cNvPr id="14"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16" name="图片 15"/>
          <p:cNvPicPr>
            <a:picLocks noChangeAspect="1"/>
          </p:cNvPicPr>
          <p:nvPr userDrawn="1"/>
        </p:nvPicPr>
        <p:blipFill>
          <a:blip r:embed="rId4"/>
          <a:stretch>
            <a:fillRect/>
          </a:stretch>
        </p:blipFill>
        <p:spPr>
          <a:xfrm>
            <a:off x="4980211" y="6464208"/>
            <a:ext cx="2032000" cy="139700"/>
          </a:xfrm>
          <a:prstGeom prst="rect">
            <a:avLst/>
          </a:prstGeom>
        </p:spPr>
      </p:pic>
      <p:sp>
        <p:nvSpPr>
          <p:cNvPr id="19" name="图片占位符 18"/>
          <p:cNvSpPr>
            <a:spLocks noGrp="1"/>
          </p:cNvSpPr>
          <p:nvPr>
            <p:ph type="pic" sz="quarter" idx="14"/>
          </p:nvPr>
        </p:nvSpPr>
        <p:spPr>
          <a:xfrm>
            <a:off x="1131888"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0" name="图片占位符 18"/>
          <p:cNvSpPr>
            <a:spLocks noGrp="1"/>
          </p:cNvSpPr>
          <p:nvPr>
            <p:ph type="pic" sz="quarter" idx="15"/>
          </p:nvPr>
        </p:nvSpPr>
        <p:spPr>
          <a:xfrm>
            <a:off x="9049800"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1" name="图片占位符 18"/>
          <p:cNvSpPr>
            <a:spLocks noGrp="1"/>
          </p:cNvSpPr>
          <p:nvPr>
            <p:ph type="pic" sz="quarter" idx="16"/>
          </p:nvPr>
        </p:nvSpPr>
        <p:spPr>
          <a:xfrm>
            <a:off x="6410496"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2" name="图片占位符 18"/>
          <p:cNvSpPr>
            <a:spLocks noGrp="1"/>
          </p:cNvSpPr>
          <p:nvPr>
            <p:ph type="pic" sz="quarter" idx="17"/>
          </p:nvPr>
        </p:nvSpPr>
        <p:spPr>
          <a:xfrm>
            <a:off x="3771192" y="2795468"/>
            <a:ext cx="2304000" cy="2304000"/>
          </a:xfrm>
          <a:effectLst>
            <a:outerShdw blurRad="50800" dist="38100" dir="2700000" algn="tl" rotWithShape="0">
              <a:prstClr val="black">
                <a:alpha val="40000"/>
              </a:prstClr>
            </a:outerShdw>
          </a:effectLst>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032000" cy="365125"/>
          </a:xfrm>
        </p:spPr>
        <p:txBody>
          <a:bodyPr/>
          <a:lstStyle/>
          <a:p>
            <a:fld id="{F2843113-99F0-E94F-B43B-C597B50D8210}" type="datetime1">
              <a:rPr kumimoji="1" lang="zh-CN" altLang="en-US" smtClean="0"/>
              <a:t>2022/5/31</a:t>
            </a:fld>
            <a:endParaRPr kumimoji="1" lang="zh-CN" altLang="en-US"/>
          </a:p>
        </p:txBody>
      </p:sp>
      <p:sp>
        <p:nvSpPr>
          <p:cNvPr id="10" name="标题 1"/>
          <p:cNvSpPr>
            <a:spLocks noGrp="1"/>
          </p:cNvSpPr>
          <p:nvPr>
            <p:ph type="title"/>
          </p:nvPr>
        </p:nvSpPr>
        <p:spPr>
          <a:xfrm>
            <a:off x="932229"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11" name="内容占位符 2"/>
          <p:cNvSpPr>
            <a:spLocks noGrp="1"/>
          </p:cNvSpPr>
          <p:nvPr>
            <p:ph sz="half" idx="1"/>
          </p:nvPr>
        </p:nvSpPr>
        <p:spPr>
          <a:xfrm>
            <a:off x="932228" y="1335314"/>
            <a:ext cx="10229257" cy="55440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pic>
        <p:nvPicPr>
          <p:cNvPr id="12" name="图片 11"/>
          <p:cNvPicPr>
            <a:picLocks noChangeAspect="1"/>
          </p:cNvPicPr>
          <p:nvPr userDrawn="1"/>
        </p:nvPicPr>
        <p:blipFill>
          <a:blip r:embed="rId3"/>
          <a:stretch>
            <a:fillRect/>
          </a:stretch>
        </p:blipFill>
        <p:spPr>
          <a:xfrm>
            <a:off x="2890153" y="6464208"/>
            <a:ext cx="2032000" cy="139700"/>
          </a:xfrm>
          <a:prstGeom prst="rect">
            <a:avLst/>
          </a:prstGeom>
        </p:spPr>
      </p:pic>
      <p:sp>
        <p:nvSpPr>
          <p:cNvPr id="13"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
        <p:nvSpPr>
          <p:cNvPr id="14" name="内容占位符 2"/>
          <p:cNvSpPr>
            <a:spLocks noGrp="1"/>
          </p:cNvSpPr>
          <p:nvPr>
            <p:ph sz="half" idx="13" hasCustomPrompt="1"/>
          </p:nvPr>
        </p:nvSpPr>
        <p:spPr>
          <a:xfrm>
            <a:off x="4299542" y="2307771"/>
            <a:ext cx="6745829" cy="554401"/>
          </a:xfrm>
        </p:spPr>
        <p:txBody>
          <a:bodyPr anchor="ctr" anchorCtr="0">
            <a:normAutofit/>
          </a:bodyPr>
          <a:lstStyle>
            <a:lvl1pPr marL="0" indent="0">
              <a:buNone/>
              <a:defRPr kumimoji="1" lang="zh-CN" altLang="en-US" sz="2400" b="1" kern="1200" dirty="0">
                <a:solidFill>
                  <a:srgbClr val="772197"/>
                </a:solidFill>
                <a:latin typeface="Microsoft YaHei" panose="020B0503020204020204" pitchFamily="34" charset="-122"/>
                <a:ea typeface="Microsoft YaHei" panose="020B0503020204020204" pitchFamily="34" charset="-122"/>
                <a:cs typeface="+mn-cs"/>
              </a:defRPr>
            </a:lvl1pPr>
            <a:lvl2pPr>
              <a:defRPr sz="1800"/>
            </a:lvl2pPr>
            <a:lvl3pPr>
              <a:defRPr sz="1600"/>
            </a:lvl3pPr>
            <a:lvl4pPr>
              <a:defRPr sz="1400"/>
            </a:lvl4pPr>
            <a:lvl5pPr>
              <a:defRPr sz="1400"/>
            </a:lvl5pPr>
          </a:lstStyle>
          <a:p>
            <a:pPr lvl="0"/>
            <a:r>
              <a:rPr kumimoji="1" lang="zh-CN" altLang="en-US" dirty="0"/>
              <a:t>小标题</a:t>
            </a:r>
          </a:p>
        </p:txBody>
      </p:sp>
      <p:sp>
        <p:nvSpPr>
          <p:cNvPr id="15" name="内容占位符 2"/>
          <p:cNvSpPr>
            <a:spLocks noGrp="1"/>
          </p:cNvSpPr>
          <p:nvPr>
            <p:ph sz="half" idx="14"/>
          </p:nvPr>
        </p:nvSpPr>
        <p:spPr>
          <a:xfrm>
            <a:off x="4299542" y="2862172"/>
            <a:ext cx="6745829" cy="252172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B903CA48-D77A-9140-99FC-15470DF5085B}" type="datetime1">
              <a:rPr kumimoji="1" lang="zh-CN" altLang="en-US" smtClean="0"/>
              <a:t>2022/5/31</a:t>
            </a:fld>
            <a:endParaRPr kumimoji="1" lang="zh-CN" altLang="en-US"/>
          </a:p>
        </p:txBody>
      </p:sp>
      <p:sp>
        <p:nvSpPr>
          <p:cNvPr id="8"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9" name="图片 8"/>
          <p:cNvPicPr>
            <a:picLocks noChangeAspect="1"/>
          </p:cNvPicPr>
          <p:nvPr userDrawn="1"/>
        </p:nvPicPr>
        <p:blipFill>
          <a:blip r:embed="rId3"/>
          <a:stretch>
            <a:fillRect/>
          </a:stretch>
        </p:blipFill>
        <p:spPr>
          <a:xfrm>
            <a:off x="4980211" y="6464208"/>
            <a:ext cx="2032000" cy="139700"/>
          </a:xfrm>
          <a:prstGeom prst="rect">
            <a:avLst/>
          </a:prstGeom>
        </p:spPr>
      </p:pic>
      <p:sp>
        <p:nvSpPr>
          <p:cNvPr id="10" name="文本框 9"/>
          <p:cNvSpPr txBox="1"/>
          <p:nvPr userDrawn="1"/>
        </p:nvSpPr>
        <p:spPr>
          <a:xfrm>
            <a:off x="1109151" y="755494"/>
            <a:ext cx="1107996" cy="646331"/>
          </a:xfrm>
          <a:prstGeom prst="rect">
            <a:avLst/>
          </a:prstGeom>
          <a:noFill/>
        </p:spPr>
        <p:txBody>
          <a:bodyPr wrap="none" rtlCol="0">
            <a:spAutoFit/>
          </a:bodyPr>
          <a:lstStyle/>
          <a:p>
            <a:r>
              <a:rPr kumimoji="1" lang="zh-CN" altLang="en-US" sz="3600" b="1" dirty="0">
                <a:solidFill>
                  <a:srgbClr val="772197"/>
                </a:solidFill>
                <a:latin typeface="Microsoft YaHei" panose="020B0503020204020204" pitchFamily="34" charset="-122"/>
                <a:ea typeface="Microsoft YaHei" panose="020B0503020204020204" pitchFamily="34" charset="-122"/>
              </a:rPr>
              <a:t>致谢</a:t>
            </a:r>
          </a:p>
        </p:txBody>
      </p:sp>
      <p:sp>
        <p:nvSpPr>
          <p:cNvPr id="12" name="文本占位符 11"/>
          <p:cNvSpPr>
            <a:spLocks noGrp="1"/>
          </p:cNvSpPr>
          <p:nvPr>
            <p:ph type="body" sz="quarter" idx="13" hasCustomPrompt="1"/>
          </p:nvPr>
        </p:nvSpPr>
        <p:spPr>
          <a:xfrm>
            <a:off x="1109663" y="1401825"/>
            <a:ext cx="6045880" cy="4534580"/>
          </a:xfrm>
        </p:spPr>
        <p:txBody>
          <a:bodyPr/>
          <a:lstStyle>
            <a:lvl1pPr marL="0" indent="0">
              <a:lnSpc>
                <a:spcPct val="100000"/>
              </a:lnSpc>
              <a:buNone/>
              <a:defRPr/>
            </a:lvl1pPr>
          </a:lstStyle>
          <a:p>
            <a:pPr lvl="0"/>
            <a:r>
              <a:rPr lang="zh-CN" altLang="en-US" dirty="0"/>
              <a:t>单击此处输入文本</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3B86C-5B9B-2248-A1BA-C1D4A0ADDB28}" type="datetime1">
              <a:rPr kumimoji="1" lang="zh-CN" altLang="en-US" smtClean="0"/>
              <a:t>2022/5/31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sp>
        <p:nvSpPr>
          <p:cNvPr id="5" name="文本框 4"/>
          <p:cNvSpPr txBox="1"/>
          <p:nvPr userDrawn="1"/>
        </p:nvSpPr>
        <p:spPr>
          <a:xfrm>
            <a:off x="3441697" y="2274838"/>
            <a:ext cx="4816932" cy="2308324"/>
          </a:xfrm>
          <a:prstGeom prst="rect">
            <a:avLst/>
          </a:prstGeom>
          <a:noFill/>
        </p:spPr>
        <p:txBody>
          <a:bodyPr wrap="square" rtlCol="0">
            <a:spAutoFit/>
          </a:bodyPr>
          <a:lstStyle/>
          <a:p>
            <a:r>
              <a:rPr kumimoji="1" lang="en-GB" altLang="zh-CN" sz="7200" b="1" dirty="0">
                <a:solidFill>
                  <a:schemeClr val="bg1"/>
                </a:solidFill>
                <a:effectLst>
                  <a:outerShdw blurRad="38100" dist="38100" dir="2700000" algn="tl">
                    <a:srgbClr val="000000">
                      <a:alpha val="43137"/>
                    </a:srgbClr>
                  </a:outerShdw>
                </a:effectLst>
                <a:latin typeface="Arial" panose="020B0604020202090204" pitchFamily="34" charset="0"/>
                <a:ea typeface="PingFang SC Light" panose="020B0400000000000000" pitchFamily="34" charset="-122"/>
                <a:cs typeface="Arial" panose="020B0604020202090204" pitchFamily="34" charset="0"/>
              </a:rPr>
              <a:t>THANK</a:t>
            </a:r>
          </a:p>
          <a:p>
            <a:r>
              <a:rPr kumimoji="1" lang="en-GB" altLang="zh-CN" sz="7200" b="1" dirty="0">
                <a:solidFill>
                  <a:schemeClr val="bg1"/>
                </a:solidFill>
                <a:effectLst>
                  <a:outerShdw blurRad="38100" dist="38100" dir="2700000" algn="tl">
                    <a:srgbClr val="000000">
                      <a:alpha val="43137"/>
                    </a:srgbClr>
                  </a:outerShdw>
                </a:effectLst>
                <a:latin typeface="Arial" panose="020B0604020202090204" pitchFamily="34" charset="0"/>
                <a:ea typeface="PingFang SC Light" panose="020B0400000000000000" pitchFamily="34" charset="-122"/>
                <a:cs typeface="Arial" panose="020B0604020202090204" pitchFamily="34" charset="0"/>
              </a:rPr>
              <a:t>YOU</a:t>
            </a:r>
            <a:endParaRPr kumimoji="1" lang="zh-CN" altLang="en-US" sz="7200" b="1" dirty="0">
              <a:solidFill>
                <a:schemeClr val="bg1"/>
              </a:solidFill>
              <a:effectLst>
                <a:outerShdw blurRad="38100" dist="38100" dir="2700000" algn="tl">
                  <a:srgbClr val="000000">
                    <a:alpha val="43137"/>
                  </a:srgbClr>
                </a:outerShdw>
              </a:effectLst>
              <a:latin typeface="Arial" panose="020B0604020202090204" pitchFamily="34" charset="0"/>
              <a:ea typeface="PingFang SC Light" panose="020B0400000000000000" pitchFamily="34" charset="-122"/>
              <a:cs typeface="Arial" panose="020B060402020209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40000" y="2318400"/>
            <a:ext cx="5799600" cy="1198800"/>
          </a:xfrm>
        </p:spPr>
        <p:txBody>
          <a:bodyPr anchor="ctr" anchorCtr="0">
            <a:noAutofit/>
          </a:bodyPr>
          <a:lstStyle>
            <a:lvl1pPr algn="l">
              <a:defRPr sz="3600" b="1">
                <a:solidFill>
                  <a:srgbClr val="404040"/>
                </a:solidFill>
                <a:latin typeface="+mj-lt"/>
              </a:defRPr>
            </a:lvl1pPr>
          </a:lstStyle>
          <a:p>
            <a:r>
              <a:rPr kumimoji="1" lang="zh-CN" altLang="en-US" dirty="0"/>
              <a:t>单击编辑标题样式</a:t>
            </a:r>
            <a:br>
              <a:rPr kumimoji="1" lang="en-US" altLang="zh-CN" dirty="0"/>
            </a:br>
            <a:r>
              <a:rPr kumimoji="1" lang="zh-CN" altLang="en-US" dirty="0"/>
              <a:t>两行标题分割更为合适</a:t>
            </a:r>
          </a:p>
        </p:txBody>
      </p:sp>
      <p:sp>
        <p:nvSpPr>
          <p:cNvPr id="3" name="副标题 2"/>
          <p:cNvSpPr>
            <a:spLocks noGrp="1"/>
          </p:cNvSpPr>
          <p:nvPr>
            <p:ph type="subTitle" idx="1"/>
          </p:nvPr>
        </p:nvSpPr>
        <p:spPr>
          <a:xfrm>
            <a:off x="1440000" y="3513395"/>
            <a:ext cx="5799600" cy="436964"/>
          </a:xfrm>
        </p:spPr>
        <p:txBody>
          <a:bodyPr anchor="ctr"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p:cNvPicPr>
            <a:picLocks noChangeAspect="1"/>
          </p:cNvPicPr>
          <p:nvPr userDrawn="1"/>
        </p:nvPicPr>
        <p:blipFill>
          <a:blip r:embed="rId3"/>
          <a:stretch>
            <a:fillRect/>
          </a:stretch>
        </p:blipFill>
        <p:spPr>
          <a:xfrm>
            <a:off x="4339800" y="-2757608"/>
            <a:ext cx="1265293" cy="2236858"/>
          </a:xfrm>
          <a:prstGeom prst="rect">
            <a:avLst/>
          </a:prstGeom>
        </p:spPr>
      </p:pic>
      <p:pic>
        <p:nvPicPr>
          <p:cNvPr id="8" name="图片 7"/>
          <p:cNvPicPr>
            <a:picLocks noChangeAspect="1"/>
          </p:cNvPicPr>
          <p:nvPr userDrawn="1"/>
        </p:nvPicPr>
        <p:blipFill>
          <a:blip r:embed="rId4"/>
          <a:stretch>
            <a:fillRect/>
          </a:stretch>
        </p:blipFill>
        <p:spPr>
          <a:xfrm>
            <a:off x="1440000" y="3513395"/>
            <a:ext cx="5799600" cy="43696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a:xfrm>
            <a:off x="1485900" y="1825625"/>
            <a:ext cx="8943975" cy="38798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p:cNvPicPr>
            <a:picLocks noChangeAspect="1"/>
          </p:cNvPicPr>
          <p:nvPr userDrawn="1"/>
        </p:nvPicPr>
        <p:blipFill>
          <a:blip r:embed="rId3"/>
          <a:stretch>
            <a:fillRect/>
          </a:stretch>
        </p:blipFill>
        <p:spPr>
          <a:xfrm>
            <a:off x="4980211" y="6464208"/>
            <a:ext cx="2032000" cy="1397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3749675"/>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p:cNvPicPr>
            <a:picLocks noChangeAspect="1"/>
          </p:cNvPicPr>
          <p:nvPr userDrawn="1"/>
        </p:nvPicPr>
        <p:blipFill>
          <a:blip r:embed="rId3"/>
          <a:stretch>
            <a:fillRect/>
          </a:stretch>
        </p:blipFill>
        <p:spPr>
          <a:xfrm>
            <a:off x="4980211" y="6464208"/>
            <a:ext cx="2032000" cy="1397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3B86C-5B9B-2248-A1BA-C1D4A0ADDB28}" type="datetime1">
              <a:rPr kumimoji="1" lang="zh-CN" altLang="en-US" smtClean="0"/>
              <a:t>2022/5/31</a:t>
            </a:fld>
            <a:endParaRPr kumimoji="1" lang="zh-CN" altLang="en-US"/>
          </a:p>
        </p:txBody>
      </p:sp>
      <p:sp>
        <p:nvSpPr>
          <p:cNvPr id="5"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6" name="图片 5"/>
          <p:cNvPicPr>
            <a:picLocks noChangeAspect="1"/>
          </p:cNvPicPr>
          <p:nvPr userDrawn="1"/>
        </p:nvPicPr>
        <p:blipFill>
          <a:blip r:embed="rId2"/>
          <a:stretch>
            <a:fillRect/>
          </a:stretch>
        </p:blipFill>
        <p:spPr>
          <a:xfrm>
            <a:off x="4980211" y="6464208"/>
            <a:ext cx="2032000" cy="13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731800" y="2597400"/>
            <a:ext cx="6728400" cy="831600"/>
          </a:xfrm>
        </p:spPr>
        <p:txBody>
          <a:bodyPr anchor="b">
            <a:normAutofit/>
          </a:bodyPr>
          <a:lstStyle>
            <a:lvl1pPr algn="ctr">
              <a:defRPr sz="4800" b="1">
                <a:solidFill>
                  <a:schemeClr val="bg1"/>
                </a:solidFill>
                <a:effectLst>
                  <a:outerShdw blurRad="38100" dist="38100" dir="2700000" algn="tl">
                    <a:srgbClr val="000000">
                      <a:alpha val="43137"/>
                    </a:srgbClr>
                  </a:outerShdw>
                </a:effectLst>
              </a:defRPr>
            </a:lvl1pPr>
          </a:lstStyle>
          <a:p>
            <a:r>
              <a:rPr kumimoji="1" lang="zh-CN" altLang="en-US" dirty="0"/>
              <a:t>单击此处编辑母版标题</a:t>
            </a:r>
          </a:p>
        </p:txBody>
      </p:sp>
      <p:sp>
        <p:nvSpPr>
          <p:cNvPr id="3" name="副标题 2"/>
          <p:cNvSpPr>
            <a:spLocks noGrp="1"/>
          </p:cNvSpPr>
          <p:nvPr>
            <p:ph type="subTitle" idx="1"/>
          </p:nvPr>
        </p:nvSpPr>
        <p:spPr>
          <a:xfrm>
            <a:off x="2731800" y="3398838"/>
            <a:ext cx="6728400" cy="517525"/>
          </a:xfrm>
        </p:spPr>
        <p:txBody>
          <a:bodyPr anchor="ctr" anchorCtr="0"/>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p:cNvPicPr>
            <a:picLocks noChangeAspect="1"/>
          </p:cNvPicPr>
          <p:nvPr userDrawn="1"/>
        </p:nvPicPr>
        <p:blipFill>
          <a:blip r:embed="rId3"/>
          <a:stretch>
            <a:fillRect/>
          </a:stretch>
        </p:blipFill>
        <p:spPr>
          <a:xfrm>
            <a:off x="2731800" y="3440113"/>
            <a:ext cx="6728400" cy="4349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907322" y="2503488"/>
            <a:ext cx="5990493" cy="837590"/>
          </a:xfrm>
        </p:spPr>
        <p:txBody>
          <a:bodyPr anchor="ctr" anchorCtr="0">
            <a:normAutofit/>
          </a:bodyPr>
          <a:lstStyle>
            <a:lvl1pPr algn="l">
              <a:defRPr sz="4400" b="1">
                <a:solidFill>
                  <a:schemeClr val="bg1"/>
                </a:solidFill>
              </a:defRPr>
            </a:lvl1pPr>
          </a:lstStyle>
          <a:p>
            <a:r>
              <a:rPr kumimoji="1" lang="zh-CN" altLang="en-US" dirty="0"/>
              <a:t>单击此处编辑标题</a:t>
            </a:r>
          </a:p>
        </p:txBody>
      </p:sp>
      <p:sp>
        <p:nvSpPr>
          <p:cNvPr id="3" name="副标题 2"/>
          <p:cNvSpPr>
            <a:spLocks noGrp="1"/>
          </p:cNvSpPr>
          <p:nvPr>
            <p:ph type="subTitle" idx="1"/>
          </p:nvPr>
        </p:nvSpPr>
        <p:spPr>
          <a:xfrm>
            <a:off x="2907322" y="3311649"/>
            <a:ext cx="5990494" cy="494688"/>
          </a:xfrm>
        </p:spPr>
        <p:txBody>
          <a:bodyPr anchor="ctr" anchorCtr="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p:cNvPicPr>
            <a:picLocks noChangeAspect="1"/>
          </p:cNvPicPr>
          <p:nvPr userDrawn="1"/>
        </p:nvPicPr>
        <p:blipFill>
          <a:blip r:embed="rId3"/>
          <a:srcRect/>
          <a:stretch>
            <a:fillRect/>
          </a:stretch>
        </p:blipFill>
        <p:spPr>
          <a:xfrm>
            <a:off x="2155212" y="2748739"/>
            <a:ext cx="558800" cy="368300"/>
          </a:xfrm>
          <a:prstGeom prst="rect">
            <a:avLst/>
          </a:prstGeom>
        </p:spPr>
      </p:pic>
      <p:pic>
        <p:nvPicPr>
          <p:cNvPr id="8" name="图片 7"/>
          <p:cNvPicPr>
            <a:picLocks noChangeAspect="1"/>
          </p:cNvPicPr>
          <p:nvPr userDrawn="1"/>
        </p:nvPicPr>
        <p:blipFill>
          <a:blip r:embed="rId4"/>
          <a:stretch>
            <a:fillRect/>
          </a:stretch>
        </p:blipFill>
        <p:spPr>
          <a:xfrm>
            <a:off x="2907322" y="3355793"/>
            <a:ext cx="5990494" cy="406400"/>
          </a:xfrm>
          <a:prstGeom prst="rect">
            <a:avLst/>
          </a:prstGeom>
        </p:spPr>
      </p:pic>
      <p:pic>
        <p:nvPicPr>
          <p:cNvPr id="9" name="图片 8"/>
          <p:cNvPicPr>
            <a:picLocks noChangeAspect="1"/>
          </p:cNvPicPr>
          <p:nvPr userDrawn="1"/>
        </p:nvPicPr>
        <p:blipFill>
          <a:blip r:embed="rId5"/>
          <a:stretch>
            <a:fillRect/>
          </a:stretch>
        </p:blipFill>
        <p:spPr>
          <a:xfrm>
            <a:off x="707711" y="6340429"/>
            <a:ext cx="2032000" cy="1397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1028701" y="2247900"/>
            <a:ext cx="6991350" cy="3609975"/>
          </a:xfrm>
        </p:spPr>
        <p:txBody>
          <a:bodyPr anchor="t" anchorCtr="0"/>
          <a:lstStyle>
            <a:lvl1pPr marL="144145" algn="l" defTabSz="914400" rtl="0" eaLnBrk="1" latinLnBrk="0" hangingPunct="1">
              <a:lnSpc>
                <a:spcPct val="100000"/>
              </a:lnSpc>
              <a:spcBef>
                <a:spcPts val="1200"/>
              </a:spcBef>
              <a:spcAft>
                <a:spcPts val="1200"/>
              </a:spcAft>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stStyle>
          <a:p>
            <a:pPr lvl="0"/>
            <a:r>
              <a:rPr kumimoji="1" lang="zh-CN" altLang="en-US" dirty="0"/>
              <a:t>标题</a:t>
            </a:r>
            <a:r>
              <a:rPr kumimoji="1" lang="en-US" altLang="zh-CN" dirty="0"/>
              <a:t>1</a:t>
            </a:r>
          </a:p>
          <a:p>
            <a:pPr lvl="0"/>
            <a:r>
              <a:rPr kumimoji="1" lang="zh-CN" altLang="en-US" dirty="0"/>
              <a:t>标题</a:t>
            </a:r>
            <a:r>
              <a:rPr kumimoji="1" lang="en-US" altLang="zh-CN" dirty="0"/>
              <a:t>2</a:t>
            </a:r>
          </a:p>
          <a:p>
            <a:pPr lvl="0"/>
            <a:r>
              <a:rPr kumimoji="1" lang="zh-CN" altLang="en-US" dirty="0"/>
              <a:t>标题</a:t>
            </a:r>
            <a:r>
              <a:rPr kumimoji="1" lang="en-US" altLang="zh-CN" dirty="0"/>
              <a:t>3</a:t>
            </a:r>
          </a:p>
          <a:p>
            <a:pPr lvl="0"/>
            <a:r>
              <a:rPr kumimoji="1" lang="zh-CN" altLang="en-US" dirty="0"/>
              <a:t>标题</a:t>
            </a:r>
            <a:r>
              <a:rPr kumimoji="1" lang="en-US" altLang="zh-CN" dirty="0"/>
              <a:t>4</a:t>
            </a:r>
            <a:endParaRPr kumimoji="1" lang="zh-CN" altLang="en-US" dirty="0"/>
          </a:p>
        </p:txBody>
      </p:sp>
      <p:sp>
        <p:nvSpPr>
          <p:cNvPr id="4" name="日期占位符 3"/>
          <p:cNvSpPr>
            <a:spLocks noGrp="1"/>
          </p:cNvSpPr>
          <p:nvPr>
            <p:ph type="dt" sz="half" idx="10"/>
          </p:nvPr>
        </p:nvSpPr>
        <p:spPr/>
        <p:txBody>
          <a:bodyPr/>
          <a:lstStyle/>
          <a:p>
            <a:fld id="{94E39B5B-A962-884D-B916-4D3FAEE48915}" type="datetime1">
              <a:rPr kumimoji="1" lang="zh-CN" altLang="en-US" smtClean="0"/>
              <a:t>2022/5/31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944911" y="1268936"/>
            <a:ext cx="8102600" cy="554400"/>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4" name="日期占位符 3"/>
          <p:cNvSpPr>
            <a:spLocks noGrp="1"/>
          </p:cNvSpPr>
          <p:nvPr>
            <p:ph type="dt" sz="half" idx="10"/>
          </p:nvPr>
        </p:nvSpPr>
        <p:spPr/>
        <p:txBody>
          <a:bodyPr/>
          <a:lstStyle/>
          <a:p>
            <a:fld id="{94E39B5B-A962-884D-B916-4D3FAEE48915}" type="datetime1">
              <a:rPr kumimoji="1" lang="zh-CN" altLang="en-US" smtClean="0"/>
              <a:t>2022/5/31</a:t>
            </a:fld>
            <a:endParaRPr kumimoji="1" lang="zh-CN" altLang="en-US"/>
          </a:p>
        </p:txBody>
      </p:sp>
      <p:pic>
        <p:nvPicPr>
          <p:cNvPr id="7" name="图片 6"/>
          <p:cNvPicPr>
            <a:picLocks noChangeAspect="1"/>
          </p:cNvPicPr>
          <p:nvPr userDrawn="1"/>
        </p:nvPicPr>
        <p:blipFill>
          <a:blip r:embed="rId3"/>
          <a:stretch>
            <a:fillRect/>
          </a:stretch>
        </p:blipFill>
        <p:spPr>
          <a:xfrm>
            <a:off x="2044700" y="2032684"/>
            <a:ext cx="8102600" cy="914400"/>
          </a:xfrm>
          <a:prstGeom prst="rect">
            <a:avLst/>
          </a:prstGeom>
        </p:spPr>
      </p:pic>
      <p:pic>
        <p:nvPicPr>
          <p:cNvPr id="8" name="图片 7"/>
          <p:cNvPicPr>
            <a:picLocks noChangeAspect="1"/>
          </p:cNvPicPr>
          <p:nvPr userDrawn="1"/>
        </p:nvPicPr>
        <p:blipFill>
          <a:blip r:embed="rId4"/>
          <a:stretch>
            <a:fillRect/>
          </a:stretch>
        </p:blipFill>
        <p:spPr>
          <a:xfrm>
            <a:off x="2044700" y="2971800"/>
            <a:ext cx="8102600" cy="914400"/>
          </a:xfrm>
          <a:prstGeom prst="rect">
            <a:avLst/>
          </a:prstGeom>
        </p:spPr>
      </p:pic>
      <p:pic>
        <p:nvPicPr>
          <p:cNvPr id="9" name="图片 8"/>
          <p:cNvPicPr>
            <a:picLocks noChangeAspect="1"/>
          </p:cNvPicPr>
          <p:nvPr userDrawn="1"/>
        </p:nvPicPr>
        <p:blipFill>
          <a:blip r:embed="rId5"/>
          <a:stretch>
            <a:fillRect/>
          </a:stretch>
        </p:blipFill>
        <p:spPr>
          <a:xfrm>
            <a:off x="2044700" y="3923271"/>
            <a:ext cx="8102600" cy="914400"/>
          </a:xfrm>
          <a:prstGeom prst="rect">
            <a:avLst/>
          </a:prstGeom>
        </p:spPr>
      </p:pic>
      <p:pic>
        <p:nvPicPr>
          <p:cNvPr id="10" name="图片 9"/>
          <p:cNvPicPr>
            <a:picLocks noChangeAspect="1"/>
          </p:cNvPicPr>
          <p:nvPr userDrawn="1"/>
        </p:nvPicPr>
        <p:blipFill>
          <a:blip r:embed="rId6"/>
          <a:stretch>
            <a:fillRect/>
          </a:stretch>
        </p:blipFill>
        <p:spPr>
          <a:xfrm>
            <a:off x="2400471" y="2668544"/>
            <a:ext cx="520700" cy="38100"/>
          </a:xfrm>
          <a:prstGeom prst="rect">
            <a:avLst/>
          </a:prstGeom>
        </p:spPr>
      </p:pic>
      <p:sp>
        <p:nvSpPr>
          <p:cNvPr id="11" name="矩形 10"/>
          <p:cNvSpPr/>
          <p:nvPr userDrawn="1"/>
        </p:nvSpPr>
        <p:spPr>
          <a:xfrm>
            <a:off x="2331307" y="2183424"/>
            <a:ext cx="782587" cy="523220"/>
          </a:xfrm>
          <a:prstGeom prst="rect">
            <a:avLst/>
          </a:prstGeom>
        </p:spPr>
        <p:txBody>
          <a:bodyPr wrap="none">
            <a:spAutoFit/>
          </a:bodyPr>
          <a:lstStyle/>
          <a:p>
            <a:r>
              <a:rPr lang="zh-CN" altLang="en-US" sz="2800" b="1" i="1" dirty="0">
                <a:solidFill>
                  <a:schemeClr val="bg1"/>
                </a:solidFill>
                <a:latin typeface="Arial Black" panose="020B0A04020102020204" pitchFamily="34" charset="0"/>
                <a:cs typeface="Arial Black" panose="020B0A04020102020204" pitchFamily="34" charset="0"/>
              </a:rPr>
              <a:t>01.</a:t>
            </a:r>
          </a:p>
        </p:txBody>
      </p:sp>
      <p:pic>
        <p:nvPicPr>
          <p:cNvPr id="12" name="图片 11"/>
          <p:cNvPicPr>
            <a:picLocks noChangeAspect="1"/>
          </p:cNvPicPr>
          <p:nvPr userDrawn="1"/>
        </p:nvPicPr>
        <p:blipFill>
          <a:blip r:embed="rId6"/>
          <a:stretch>
            <a:fillRect/>
          </a:stretch>
        </p:blipFill>
        <p:spPr>
          <a:xfrm>
            <a:off x="2400471" y="3681798"/>
            <a:ext cx="520700" cy="38100"/>
          </a:xfrm>
          <a:prstGeom prst="rect">
            <a:avLst/>
          </a:prstGeom>
        </p:spPr>
      </p:pic>
      <p:sp>
        <p:nvSpPr>
          <p:cNvPr id="13" name="矩形 12"/>
          <p:cNvSpPr/>
          <p:nvPr userDrawn="1"/>
        </p:nvSpPr>
        <p:spPr>
          <a:xfrm>
            <a:off x="2331307" y="3196678"/>
            <a:ext cx="782587" cy="523220"/>
          </a:xfrm>
          <a:prstGeom prst="rect">
            <a:avLst/>
          </a:prstGeom>
        </p:spPr>
        <p:txBody>
          <a:bodyPr wrap="none">
            <a:spAutoFit/>
          </a:bodyPr>
          <a:lstStyle/>
          <a:p>
            <a:r>
              <a:rPr lang="zh-CN" altLang="en-US" sz="2800" b="1" i="1" dirty="0">
                <a:solidFill>
                  <a:schemeClr val="bg1"/>
                </a:solidFill>
                <a:latin typeface="Arial Black" panose="020B0A04020102020204" pitchFamily="34" charset="0"/>
                <a:cs typeface="Arial Black" panose="020B0A04020102020204" pitchFamily="34" charset="0"/>
              </a:rPr>
              <a:t>0</a:t>
            </a:r>
            <a:r>
              <a:rPr lang="en-US" altLang="zh-CN" sz="2800" b="1" i="1" dirty="0">
                <a:solidFill>
                  <a:schemeClr val="bg1"/>
                </a:solidFill>
                <a:latin typeface="Arial Black" panose="020B0A04020102020204" pitchFamily="34" charset="0"/>
                <a:cs typeface="Arial Black" panose="020B0A04020102020204" pitchFamily="34" charset="0"/>
              </a:rPr>
              <a:t>2</a:t>
            </a:r>
            <a:r>
              <a:rPr lang="zh-CN" altLang="en-US" sz="2800" b="1" i="1" dirty="0">
                <a:solidFill>
                  <a:schemeClr val="bg1"/>
                </a:solidFill>
                <a:latin typeface="Arial Black" panose="020B0A04020102020204" pitchFamily="34" charset="0"/>
                <a:cs typeface="Arial Black" panose="020B0A04020102020204" pitchFamily="34" charset="0"/>
              </a:rPr>
              <a:t>.</a:t>
            </a:r>
          </a:p>
        </p:txBody>
      </p:sp>
      <p:pic>
        <p:nvPicPr>
          <p:cNvPr id="14" name="图片 13"/>
          <p:cNvPicPr>
            <a:picLocks noChangeAspect="1"/>
          </p:cNvPicPr>
          <p:nvPr userDrawn="1"/>
        </p:nvPicPr>
        <p:blipFill>
          <a:blip r:embed="rId6"/>
          <a:stretch>
            <a:fillRect/>
          </a:stretch>
        </p:blipFill>
        <p:spPr>
          <a:xfrm>
            <a:off x="2400471" y="4571484"/>
            <a:ext cx="520700" cy="38100"/>
          </a:xfrm>
          <a:prstGeom prst="rect">
            <a:avLst/>
          </a:prstGeom>
        </p:spPr>
      </p:pic>
      <p:sp>
        <p:nvSpPr>
          <p:cNvPr id="15" name="矩形 14"/>
          <p:cNvSpPr/>
          <p:nvPr userDrawn="1"/>
        </p:nvSpPr>
        <p:spPr>
          <a:xfrm>
            <a:off x="2331307" y="4086364"/>
            <a:ext cx="782587" cy="523220"/>
          </a:xfrm>
          <a:prstGeom prst="rect">
            <a:avLst/>
          </a:prstGeom>
        </p:spPr>
        <p:txBody>
          <a:bodyPr wrap="none">
            <a:spAutoFit/>
          </a:bodyPr>
          <a:lstStyle/>
          <a:p>
            <a:r>
              <a:rPr lang="zh-CN" altLang="en-US" sz="2800" b="1" i="1" dirty="0">
                <a:solidFill>
                  <a:schemeClr val="bg1"/>
                </a:solidFill>
                <a:latin typeface="Arial Black" panose="020B0A04020102020204" pitchFamily="34" charset="0"/>
                <a:cs typeface="Arial Black" panose="020B0A04020102020204" pitchFamily="34" charset="0"/>
              </a:rPr>
              <a:t>0</a:t>
            </a:r>
            <a:r>
              <a:rPr lang="en-US" altLang="zh-CN" sz="2800" b="1" i="1" dirty="0">
                <a:solidFill>
                  <a:schemeClr val="bg1"/>
                </a:solidFill>
                <a:latin typeface="Arial Black" panose="020B0A04020102020204" pitchFamily="34" charset="0"/>
                <a:cs typeface="Arial Black" panose="020B0A04020102020204" pitchFamily="34" charset="0"/>
              </a:rPr>
              <a:t>3</a:t>
            </a:r>
            <a:r>
              <a:rPr lang="zh-CN" altLang="en-US" sz="2800" b="1" i="1" dirty="0">
                <a:solidFill>
                  <a:schemeClr val="bg1"/>
                </a:solidFill>
                <a:latin typeface="Arial Black" panose="020B0A04020102020204" pitchFamily="34" charset="0"/>
                <a:cs typeface="Arial Black" panose="020B0A04020102020204" pitchFamily="34" charset="0"/>
              </a:rPr>
              <a:t>.</a:t>
            </a:r>
          </a:p>
        </p:txBody>
      </p:sp>
      <p:sp>
        <p:nvSpPr>
          <p:cNvPr id="21" name="文本占位符 20"/>
          <p:cNvSpPr>
            <a:spLocks noGrp="1"/>
          </p:cNvSpPr>
          <p:nvPr>
            <p:ph type="body" sz="quarter" idx="13" hasCustomPrompt="1"/>
          </p:nvPr>
        </p:nvSpPr>
        <p:spPr>
          <a:xfrm>
            <a:off x="3267075" y="2032000"/>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8" name="文本占位符 20"/>
          <p:cNvSpPr>
            <a:spLocks noGrp="1"/>
          </p:cNvSpPr>
          <p:nvPr>
            <p:ph type="body" sz="quarter" idx="14" hasCustomPrompt="1"/>
          </p:nvPr>
        </p:nvSpPr>
        <p:spPr>
          <a:xfrm>
            <a:off x="3267075" y="2983191"/>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9" name="文本占位符 20"/>
          <p:cNvSpPr>
            <a:spLocks noGrp="1"/>
          </p:cNvSpPr>
          <p:nvPr>
            <p:ph type="body" sz="quarter" idx="15" hasCustomPrompt="1"/>
          </p:nvPr>
        </p:nvSpPr>
        <p:spPr>
          <a:xfrm>
            <a:off x="3267075" y="3934383"/>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30" name="灯片编号占位符 5"/>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pic>
        <p:nvPicPr>
          <p:cNvPr id="31" name="图片 30"/>
          <p:cNvPicPr>
            <a:picLocks noChangeAspect="1"/>
          </p:cNvPicPr>
          <p:nvPr userDrawn="1"/>
        </p:nvPicPr>
        <p:blipFill>
          <a:blip r:embed="rId7"/>
          <a:stretch>
            <a:fillRect/>
          </a:stretch>
        </p:blipFill>
        <p:spPr>
          <a:xfrm>
            <a:off x="4980211" y="6464208"/>
            <a:ext cx="2032000" cy="13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0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21353" y="1508760"/>
            <a:ext cx="7949293" cy="1676353"/>
          </a:xfrm>
        </p:spPr>
        <p:txBody>
          <a:bodyPr anchor="b">
            <a:normAutofit/>
          </a:bodyPr>
          <a:lstStyle>
            <a:lvl1pPr algn="ctr">
              <a:defRPr sz="4800"/>
            </a:lvl1pPr>
          </a:lstStyle>
          <a:p>
            <a:r>
              <a:rPr lang="zh-CN" altLang="en-US" dirty="0"/>
              <a:t>单击此处编辑母版标题样式</a:t>
            </a:r>
          </a:p>
        </p:txBody>
      </p:sp>
      <p:sp>
        <p:nvSpPr>
          <p:cNvPr id="3" name="文本占位符 2"/>
          <p:cNvSpPr>
            <a:spLocks noGrp="1"/>
          </p:cNvSpPr>
          <p:nvPr>
            <p:ph type="body" idx="1"/>
          </p:nvPr>
        </p:nvSpPr>
        <p:spPr>
          <a:xfrm>
            <a:off x="2121353" y="3212101"/>
            <a:ext cx="7949293" cy="11001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11" name="图片 10"/>
          <p:cNvPicPr>
            <a:picLocks noChangeAspect="1"/>
          </p:cNvPicPr>
          <p:nvPr userDrawn="1"/>
        </p:nvPicPr>
        <p:blipFill>
          <a:blip r:embed="rId3"/>
          <a:stretch>
            <a:fillRect/>
          </a:stretch>
        </p:blipFill>
        <p:spPr>
          <a:xfrm>
            <a:off x="4980211" y="6464208"/>
            <a:ext cx="2032000" cy="139700"/>
          </a:xfrm>
          <a:prstGeom prst="rect">
            <a:avLst/>
          </a:prstGeom>
        </p:spPr>
      </p:pic>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7188" y="451641"/>
            <a:ext cx="2743200" cy="68403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节标题">
    <p:bg>
      <p:bgPr>
        <a:solidFill>
          <a:schemeClr val="bg1"/>
        </a:solid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5918"/>
          <a:stretch>
            <a:fillRect/>
          </a:stretch>
        </p:blipFill>
        <p:spPr>
          <a:xfrm>
            <a:off x="-9525" y="-19050"/>
            <a:ext cx="12201525" cy="6877050"/>
          </a:xfrm>
          <a:prstGeom prst="rect">
            <a:avLst/>
          </a:prstGeom>
        </p:spPr>
      </p:pic>
      <p:pic>
        <p:nvPicPr>
          <p:cNvPr id="17" name="图片 16"/>
          <p:cNvPicPr>
            <a:picLocks noChangeAspect="1"/>
          </p:cNvPicPr>
          <p:nvPr userDrawn="1"/>
        </p:nvPicPr>
        <p:blipFill>
          <a:blip r:embed="rId3"/>
          <a:stretch>
            <a:fillRect/>
          </a:stretch>
        </p:blipFill>
        <p:spPr>
          <a:xfrm>
            <a:off x="4607892" y="-9525"/>
            <a:ext cx="7745435" cy="6858000"/>
          </a:xfrm>
          <a:prstGeom prst="rect">
            <a:avLst/>
          </a:prstGeom>
        </p:spPr>
      </p:pic>
      <p:pic>
        <p:nvPicPr>
          <p:cNvPr id="15" name="图片 14" descr="图片包含 游戏机, 画, 钟表&#10;&#10;描述已自动生成"/>
          <p:cNvPicPr>
            <a:picLocks noChangeAspect="1"/>
          </p:cNvPicPr>
          <p:nvPr userDrawn="1"/>
        </p:nvPicPr>
        <p:blipFill rotWithShape="1">
          <a:blip r:embed="rId4"/>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A040201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A04020102020204" pitchFamily="34" charset="0"/>
                <a:cs typeface="Arial Black" panose="020B0A04020102020204" pitchFamily="34" charset="0"/>
              </a:rPr>
              <a:t>01.</a:t>
            </a: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节标题">
    <p:bg>
      <p:bgPr>
        <a:solidFill>
          <a:schemeClr val="bg1"/>
        </a:solidFill>
        <a:effectLst/>
      </p:bgPr>
    </p:bg>
    <p:spTree>
      <p:nvGrpSpPr>
        <p:cNvPr id="1" name=""/>
        <p:cNvGrpSpPr/>
        <p:nvPr/>
      </p:nvGrpSpPr>
      <p:grpSpPr>
        <a:xfrm>
          <a:off x="0" y="0"/>
          <a:ext cx="0" cy="0"/>
          <a:chOff x="0" y="0"/>
          <a:chExt cx="0" cy="0"/>
        </a:xfrm>
      </p:grpSpPr>
      <p:pic>
        <p:nvPicPr>
          <p:cNvPr id="8" name="图片 7" descr="图片包含 户外, 草, 田地, 建筑&#10;&#10;描述已自动生成"/>
          <p:cNvPicPr>
            <a:picLocks noChangeAspect="1"/>
          </p:cNvPicPr>
          <p:nvPr userDrawn="1"/>
        </p:nvPicPr>
        <p:blipFill rotWithShape="1">
          <a:blip r:embed="rId2"/>
          <a:srcRect l="7002" t="9222" r="18804"/>
          <a:stretch>
            <a:fillRect/>
          </a:stretch>
        </p:blipFill>
        <p:spPr>
          <a:xfrm>
            <a:off x="0" y="0"/>
            <a:ext cx="12192000" cy="6858000"/>
          </a:xfrm>
          <a:prstGeom prst="rect">
            <a:avLst/>
          </a:prstGeom>
        </p:spPr>
      </p:pic>
      <p:pic>
        <p:nvPicPr>
          <p:cNvPr id="15" name="图片 14" descr="图片包含 游戏机, 画, 钟表&#10;&#10;描述已自动生成"/>
          <p:cNvPicPr>
            <a:picLocks noChangeAspect="1"/>
          </p:cNvPicPr>
          <p:nvPr userDrawn="1"/>
        </p:nvPicPr>
        <p:blipFill rotWithShape="1">
          <a:blip r:embed="rId3"/>
          <a:srcRect l="13880" r="47917"/>
          <a:stretch>
            <a:fillRect/>
          </a:stretch>
        </p:blipFill>
        <p:spPr>
          <a:xfrm>
            <a:off x="-9525" y="-19050"/>
            <a:ext cx="5438775" cy="6933320"/>
          </a:xfrm>
          <a:prstGeom prst="rect">
            <a:avLst/>
          </a:prstGeom>
        </p:spPr>
      </p:pic>
      <p:sp>
        <p:nvSpPr>
          <p:cNvPr id="2" name="标题 1"/>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A040201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A04020102020204" pitchFamily="34" charset="0"/>
                <a:cs typeface="Arial Black" panose="020B0A04020102020204" pitchFamily="34" charset="0"/>
              </a:rPr>
              <a:t>0</a:t>
            </a:r>
            <a:r>
              <a:rPr lang="en-US" altLang="zh-CN" sz="7200" b="1" i="1" dirty="0">
                <a:solidFill>
                  <a:schemeClr val="tx1">
                    <a:lumMod val="75000"/>
                    <a:lumOff val="25000"/>
                  </a:schemeClr>
                </a:solidFill>
                <a:latin typeface="Arial Black" panose="020B0A04020102020204" pitchFamily="34" charset="0"/>
                <a:cs typeface="Arial Black" panose="020B0A04020102020204" pitchFamily="34" charset="0"/>
              </a:rPr>
              <a:t>2</a:t>
            </a:r>
            <a:r>
              <a:rPr lang="zh-CN" altLang="en-US" sz="7200" b="1" i="1" dirty="0">
                <a:solidFill>
                  <a:schemeClr val="tx1">
                    <a:lumMod val="75000"/>
                    <a:lumOff val="25000"/>
                  </a:schemeClr>
                </a:solidFill>
                <a:latin typeface="Arial Black" panose="020B0A04020102020204" pitchFamily="34" charset="0"/>
                <a:cs typeface="Arial Black" panose="020B0A04020102020204" pitchFamily="34" charset="0"/>
              </a:rPr>
              <a:t>.</a:t>
            </a:r>
          </a:p>
        </p:txBody>
      </p:sp>
      <p:sp>
        <p:nvSpPr>
          <p:cNvPr id="9" name="灯片编号占位符 5"/>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t>‹#›</a:t>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8F588-DBAA-5947-A52A-E444FC590A45}" type="datetime1">
              <a:rPr kumimoji="1" lang="zh-CN" altLang="en-US" smtClean="0"/>
              <a:t>2022/5/31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DC770-FF79-6F43-8302-D9B49950C09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zhuanlan.zhihu.com/p/410785056" TargetMode="External"/><Relationship Id="rId2" Type="http://schemas.openxmlformats.org/officeDocument/2006/relationships/hyperlink" Target="https://www.cn-healthcare.com/article/20210527/content-555251.html" TargetMode="External"/><Relationship Id="rId1" Type="http://schemas.openxmlformats.org/officeDocument/2006/relationships/slideLayout" Target="../slideLayouts/slideLayout11.xml"/><Relationship Id="rId6" Type="http://schemas.openxmlformats.org/officeDocument/2006/relationships/hyperlink" Target="https://zhuanlan.zhihu.com/p/406621339" TargetMode="External"/><Relationship Id="rId5" Type="http://schemas.openxmlformats.org/officeDocument/2006/relationships/hyperlink" Target="https://www.sohu.com/a/305145303_120054631" TargetMode="External"/><Relationship Id="rId4" Type="http://schemas.openxmlformats.org/officeDocument/2006/relationships/hyperlink" Target="https://www.cn-healthcare.com/articlewm/20210121/content-1182793.html"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1.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60120" y="2471175"/>
            <a:ext cx="10835640" cy="831600"/>
          </a:xfrm>
        </p:spPr>
        <p:txBody>
          <a:bodyPr>
            <a:normAutofit/>
          </a:bodyPr>
          <a:lstStyle/>
          <a:p>
            <a:r>
              <a:rPr lang="zh-CN" altLang="en-US" dirty="0">
                <a:solidFill>
                  <a:srgbClr val="000000"/>
                </a:solidFill>
              </a:rPr>
              <a:t>什么是</a:t>
            </a:r>
            <a:r>
              <a:rPr lang="en-US" altLang="zh-CN" dirty="0">
                <a:solidFill>
                  <a:srgbClr val="000000"/>
                </a:solidFill>
              </a:rPr>
              <a:t>mRNA</a:t>
            </a:r>
            <a:endParaRPr lang="zh-CN" altLang="en-US" dirty="0">
              <a:solidFill>
                <a:srgbClr val="000000"/>
              </a:solidFill>
            </a:endParaRPr>
          </a:p>
        </p:txBody>
      </p:sp>
      <p:sp>
        <p:nvSpPr>
          <p:cNvPr id="7" name="副标题 6"/>
          <p:cNvSpPr>
            <a:spLocks noGrp="1"/>
          </p:cNvSpPr>
          <p:nvPr>
            <p:ph type="subTitle" idx="1"/>
          </p:nvPr>
        </p:nvSpPr>
        <p:spPr>
          <a:xfrm>
            <a:off x="4276515" y="3429000"/>
            <a:ext cx="6728400" cy="517525"/>
          </a:xfrm>
        </p:spPr>
        <p:txBody>
          <a:bodyPr/>
          <a:lstStyle/>
          <a:p>
            <a:endParaRPr lang="zh-CN" altLang="zh-CN" sz="18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8" name="副标题 6"/>
          <p:cNvSpPr txBox="1"/>
          <p:nvPr/>
        </p:nvSpPr>
        <p:spPr>
          <a:xfrm>
            <a:off x="3648722" y="4992151"/>
            <a:ext cx="7223028" cy="100835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小组成员：文雨  马昆  关龙宇 </a:t>
            </a:r>
            <a:endPar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endParaRPr>
          </a:p>
          <a:p>
            <a:pPr algn="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2022/5/30</a:t>
            </a:r>
            <a:endParaRPr lang="zh-CN" altLang="zh-CN" sz="16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mRNA</a:t>
            </a:r>
            <a:r>
              <a:rPr lang="zh-CN" altLang="en-US">
                <a:sym typeface="+mn-ea"/>
              </a:rPr>
              <a:t>的转录</a:t>
            </a:r>
            <a:endParaRPr lang="zh-CN" altLang="en-US"/>
          </a:p>
        </p:txBody>
      </p:sp>
      <p:sp>
        <p:nvSpPr>
          <p:cNvPr id="4" name="内容占位符 3"/>
          <p:cNvSpPr>
            <a:spLocks noGrp="1"/>
          </p:cNvSpPr>
          <p:nvPr>
            <p:ph idx="1"/>
          </p:nvPr>
        </p:nvSpPr>
        <p:spPr/>
        <p:txBody>
          <a:bodyPr/>
          <a:lstStyle/>
          <a:p>
            <a:r>
              <a:rPr lang="zh-CN" altLang="en-US" sz="2400"/>
              <a:t>在转录过程中，DNA模板被转录方向是从3′端向5′端；RNA链的合成方向是从5′端向3′端。</a:t>
            </a:r>
          </a:p>
          <a:p>
            <a:r>
              <a:rPr lang="zh-CN" altLang="en-US" sz="2400"/>
              <a:t>RNA的合成一般分两步，第一步合成原始转录产物（过程包括转录的启动、延伸和终止）；第二步转录产物的后加工，使无生物活性的原始转录产物转变成有生物功能的成熟RNA。</a:t>
            </a:r>
          </a:p>
          <a:p>
            <a:r>
              <a:rPr lang="zh-CN" altLang="en-US" sz="2400"/>
              <a:t>原核生物mRNA的原始转录产物一般不需后加工就能直接作为翻译蛋白质的模板。</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10</a:t>
            </a:fld>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sym typeface="+mn-ea"/>
              </a:rPr>
              <a:t>mRNA</a:t>
            </a:r>
            <a:r>
              <a:rPr lang="zh-CN" altLang="en-US">
                <a:sym typeface="+mn-ea"/>
              </a:rPr>
              <a:t>的转录</a:t>
            </a:r>
            <a:endParaRPr lang="zh-CN" altLang="en-US"/>
          </a:p>
        </p:txBody>
      </p:sp>
      <p:sp>
        <p:nvSpPr>
          <p:cNvPr id="4" name="内容占位符 3"/>
          <p:cNvSpPr>
            <a:spLocks noGrp="1"/>
          </p:cNvSpPr>
          <p:nvPr>
            <p:ph idx="1"/>
          </p:nvPr>
        </p:nvSpPr>
        <p:spPr>
          <a:xfrm>
            <a:off x="1165860" y="1363980"/>
            <a:ext cx="7005955" cy="4533900"/>
          </a:xfrm>
        </p:spPr>
        <p:txBody>
          <a:bodyPr>
            <a:normAutofit/>
          </a:bodyPr>
          <a:lstStyle/>
          <a:p>
            <a:r>
              <a:rPr lang="zh-CN" altLang="en-US" sz="2000"/>
              <a:t>启动</a:t>
            </a:r>
          </a:p>
          <a:p>
            <a:pPr marL="0" indent="0">
              <a:buNone/>
            </a:pPr>
            <a:r>
              <a:rPr lang="en-US" altLang="zh-CN" sz="2000"/>
              <a:t>RNA聚合酶正确识别DNA模板链上的启动子并形成由酶、DNA和核苷三磷酸（NTP）构成的三元起始复合物，转录即自此开始。</a:t>
            </a:r>
          </a:p>
          <a:p>
            <a:r>
              <a:rPr lang="zh-CN" altLang="en-US" sz="2000"/>
              <a:t>延伸</a:t>
            </a:r>
          </a:p>
          <a:p>
            <a:pPr marL="0" indent="0">
              <a:buNone/>
            </a:pPr>
            <a:r>
              <a:rPr lang="zh-CN" altLang="en-US" sz="2000"/>
              <a:t>σ亚基脱离酶分子，留下的核心酶与DNA的结合变松，因而较容易继续往前移动。随着转录不断延伸，DNA双链顺次地被打开，并接受新来的碱基配对，合成新的磷酸二酯键后，核心酶向前移去，已使用过的模板重新关闭起来，恢复原来的双链结构。</a:t>
            </a:r>
          </a:p>
          <a:p>
            <a:r>
              <a:rPr lang="zh-CN" altLang="en-US" sz="2000"/>
              <a:t>终止</a:t>
            </a:r>
            <a:endParaRPr lang="en-US" altLang="zh-CN" sz="2000"/>
          </a:p>
          <a:p>
            <a:pPr marL="0" indent="0">
              <a:buNone/>
            </a:pPr>
            <a:r>
              <a:rPr lang="en-US" altLang="zh-CN" sz="2000"/>
              <a:t>转录的终止包括停止延伸及释放RNA聚合酶和合成的RNA。</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11</a:t>
            </a:fld>
            <a:endParaRPr kumimoji="1" lang="zh-CN" altLang="en-US"/>
          </a:p>
        </p:txBody>
      </p:sp>
      <p:pic>
        <p:nvPicPr>
          <p:cNvPr id="5" name="图片 4" descr="2ac8b9b004d6e76a8be80e7e5daeb510"/>
          <p:cNvPicPr>
            <a:picLocks noChangeAspect="1"/>
          </p:cNvPicPr>
          <p:nvPr/>
        </p:nvPicPr>
        <p:blipFill>
          <a:blip r:embed="rId2"/>
          <a:stretch>
            <a:fillRect/>
          </a:stretch>
        </p:blipFill>
        <p:spPr>
          <a:xfrm>
            <a:off x="8078470" y="1885315"/>
            <a:ext cx="4196080" cy="3343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真核pre-mRNA加工</a:t>
            </a:r>
            <a:endParaRPr lang="zh-CN" altLang="en-US"/>
          </a:p>
        </p:txBody>
      </p:sp>
      <p:sp>
        <p:nvSpPr>
          <p:cNvPr id="4" name="内容占位符 3"/>
          <p:cNvSpPr>
            <a:spLocks noGrp="1"/>
          </p:cNvSpPr>
          <p:nvPr>
            <p:ph idx="1"/>
          </p:nvPr>
        </p:nvSpPr>
        <p:spPr/>
        <p:txBody>
          <a:bodyPr/>
          <a:lstStyle/>
          <a:p>
            <a:r>
              <a:rPr lang="zh-CN" altLang="en-US" sz="2000"/>
              <a:t>原核mRNA的原始转录产物（除个别噬菌体外）都可直接用于翻译，而真核mRNA一般都有相应的前体，前体必须经过后加工才能用于转译蛋白质</a:t>
            </a:r>
          </a:p>
          <a:p>
            <a:r>
              <a:rPr lang="zh-CN" altLang="en-US" sz="2000"/>
              <a:t>mRNA前体的后加工包括以下四方面：</a:t>
            </a:r>
          </a:p>
          <a:p>
            <a:r>
              <a:rPr lang="zh-CN" altLang="en-US" sz="2000"/>
              <a:t>①装上5′端帽子：转录产物的5′端通常要装上甲基化的帽子；有的转录产物5′端有多余的顺序，则需切除后再装上帽子。</a:t>
            </a:r>
          </a:p>
          <a:p>
            <a:r>
              <a:rPr lang="zh-CN" altLang="en-US" sz="2000"/>
              <a:t>②装上3′端多聚A尾巴：转录产物的3′端通常由多聚A聚合酶催化加上一段多聚A，多聚A尾巴的平均长度在20～200个核苷酸；有的转录产物的3′端有多余顺序，则需切除后再加上尾巴。装5′端帽子和3′端尾巴均可能在剪接之前就已完成。</a:t>
            </a:r>
          </a:p>
          <a:p>
            <a:r>
              <a:rPr lang="zh-CN" altLang="en-US" sz="2000"/>
              <a:t>③剪接：将mRNA前体上的居间顺序切除，再将被隔开的蛋白质编码区连接起来。剪接过程是由细胞核小分子RNA（如U1RNA）参与完成的，被切除的居间顺序形成套索形（即lariat RNA中间体）。</a:t>
            </a:r>
          </a:p>
          <a:p>
            <a:r>
              <a:rPr lang="zh-CN" altLang="en-US" sz="2000"/>
              <a:t>④修饰：mRNA分子内的某些部位常存在N6-甲基腺苷，它是由甲基化酶催化产生的，也是在转录后加工时修饰的</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12</a:t>
            </a:fld>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mRNA的转运</a:t>
            </a:r>
          </a:p>
        </p:txBody>
      </p:sp>
      <p:sp>
        <p:nvSpPr>
          <p:cNvPr id="4" name="内容占位符 3"/>
          <p:cNvSpPr>
            <a:spLocks noGrp="1"/>
          </p:cNvSpPr>
          <p:nvPr>
            <p:ph idx="1"/>
          </p:nvPr>
        </p:nvSpPr>
        <p:spPr/>
        <p:txBody>
          <a:bodyPr/>
          <a:lstStyle/>
          <a:p>
            <a:r>
              <a:rPr lang="zh-CN" altLang="en-US" sz="2400"/>
              <a:t>真核生物和原核生物之间的另一个区别是mRNA的转运。由于真核转录和翻译是在不同的细胞器内进行的，真核mRNA必须从细胞核输出到细胞质。 这一过程可能受不同信号通路的调节。成熟的mRNA通过其加工的修饰被识别。</a:t>
            </a:r>
          </a:p>
          <a:p>
            <a:endParaRPr lang="zh-CN" altLang="en-US" sz="2400"/>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13</a:t>
            </a:fld>
            <a:endParaRPr kumimoji="1" lang="zh-CN" altLang="en-US"/>
          </a:p>
        </p:txBody>
      </p:sp>
      <p:pic>
        <p:nvPicPr>
          <p:cNvPr id="5" name="图片 4" descr="718b7722e837b3b5201319a68c14acd4"/>
          <p:cNvPicPr>
            <a:picLocks noChangeAspect="1"/>
          </p:cNvPicPr>
          <p:nvPr/>
        </p:nvPicPr>
        <p:blipFill>
          <a:blip r:embed="rId2"/>
          <a:stretch>
            <a:fillRect/>
          </a:stretch>
        </p:blipFill>
        <p:spPr>
          <a:xfrm>
            <a:off x="5732145" y="2546985"/>
            <a:ext cx="4603115" cy="34524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mRNA的翻译</a:t>
            </a:r>
            <a:endParaRPr lang="zh-CN" altLang="en-US"/>
          </a:p>
        </p:txBody>
      </p:sp>
      <p:sp>
        <p:nvSpPr>
          <p:cNvPr id="4" name="内容占位符 3"/>
          <p:cNvSpPr>
            <a:spLocks noGrp="1"/>
          </p:cNvSpPr>
          <p:nvPr>
            <p:ph idx="1"/>
          </p:nvPr>
        </p:nvSpPr>
        <p:spPr/>
        <p:txBody>
          <a:bodyPr/>
          <a:lstStyle/>
          <a:p>
            <a:r>
              <a:rPr lang="zh-CN" altLang="en-US"/>
              <a:t>已经加工并转运至细胞质的真核mRNA（即成熟mRNA）在核糖体的翻译发生在细胞质中自由漂浮的核糖体中，或者通过信号识别颗粒导向到的内质网中。</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14</a:t>
            </a:fld>
            <a:endParaRPr kumimoji="1" lang="zh-CN" altLang="en-US"/>
          </a:p>
        </p:txBody>
      </p:sp>
      <p:pic>
        <p:nvPicPr>
          <p:cNvPr id="5" name="图片 4" descr="dd87dd84b42ef7b86eab37acce548418"/>
          <p:cNvPicPr>
            <a:picLocks noChangeAspect="1"/>
          </p:cNvPicPr>
          <p:nvPr/>
        </p:nvPicPr>
        <p:blipFill>
          <a:blip r:embed="rId2"/>
          <a:stretch>
            <a:fillRect/>
          </a:stretch>
        </p:blipFill>
        <p:spPr>
          <a:xfrm>
            <a:off x="3107055" y="2806700"/>
            <a:ext cx="6390005" cy="27781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mRNA的翻译</a:t>
            </a:r>
            <a:endParaRPr lang="zh-CN" altLang="en-US"/>
          </a:p>
        </p:txBody>
      </p:sp>
      <p:sp>
        <p:nvSpPr>
          <p:cNvPr id="4" name="内容占位符 3"/>
          <p:cNvSpPr>
            <a:spLocks noGrp="1"/>
          </p:cNvSpPr>
          <p:nvPr>
            <p:ph idx="1"/>
          </p:nvPr>
        </p:nvSpPr>
        <p:spPr/>
        <p:txBody>
          <a:bodyPr/>
          <a:lstStyle/>
          <a:p>
            <a:r>
              <a:rPr lang="zh-CN" altLang="en-US"/>
              <a:t>翻译是根据遗传密码的中心法则，将成熟的信使RNA分子（由DNA通过转录而生成）中“碱基的排列顺序”（核苷酸序列）解码，并生成对应的特定氨基酸序列的过程。</a:t>
            </a:r>
          </a:p>
          <a:p>
            <a:r>
              <a:rPr lang="zh-CN" altLang="en-US"/>
              <a:t>翻译是中心法则中一个不可或缺的过程，对生物机体的性能有着不可或缺的作用。</a:t>
            </a:r>
          </a:p>
          <a:p>
            <a:r>
              <a:rPr lang="zh-CN" altLang="en-US"/>
              <a:t>翻译过程需要的原料：mRNA、tRNA、21种氨基酸、能量、酶、核糖体。</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15</a:t>
            </a:fld>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mRNA的翻译</a:t>
            </a:r>
            <a:endParaRPr lang="zh-CN" altLang="en-US"/>
          </a:p>
        </p:txBody>
      </p:sp>
      <p:sp>
        <p:nvSpPr>
          <p:cNvPr id="4" name="内容占位符 3"/>
          <p:cNvSpPr>
            <a:spLocks noGrp="1"/>
          </p:cNvSpPr>
          <p:nvPr>
            <p:ph idx="1"/>
          </p:nvPr>
        </p:nvSpPr>
        <p:spPr/>
        <p:txBody>
          <a:bodyPr/>
          <a:lstStyle/>
          <a:p>
            <a:r>
              <a:rPr lang="zh-CN" altLang="en-US"/>
              <a:t>翻译过程需要的原料：mRNA、tRNA、21种氨基酸、能量、酶、核糖体。</a:t>
            </a:r>
          </a:p>
          <a:p>
            <a:r>
              <a:rPr lang="zh-CN" altLang="en-US"/>
              <a:t>翻译过程所需的</a:t>
            </a:r>
            <a:r>
              <a:rPr lang="en-US" altLang="zh-CN"/>
              <a:t>mRNA</a:t>
            </a:r>
            <a:r>
              <a:rPr lang="zh-CN" altLang="en-US"/>
              <a:t>模板具有相应的结构特点。</a:t>
            </a:r>
          </a:p>
          <a:p>
            <a:pPr marL="685800" lvl="1" indent="-228600">
              <a:buFont typeface="Arial" panose="020B0604020202020204" pitchFamily="34" charset="0"/>
              <a:buChar char="•"/>
            </a:pPr>
            <a:r>
              <a:rPr lang="zh-CN" altLang="en-US" sz="2800">
                <a:solidFill>
                  <a:schemeClr val="tx1"/>
                </a:solidFill>
              </a:rPr>
              <a:t>原核生物mRNA</a:t>
            </a:r>
          </a:p>
          <a:p>
            <a:pPr marL="1143000" lvl="2" indent="-228600">
              <a:buFont typeface="Arial" panose="020B0604020202020204" pitchFamily="34" charset="0"/>
              <a:buChar char="•"/>
            </a:pPr>
            <a:r>
              <a:rPr lang="zh-CN" altLang="en-US" sz="2800">
                <a:solidFill>
                  <a:schemeClr val="tx1"/>
                </a:solidFill>
              </a:rPr>
              <a:t>具有多个开放阅读框（ORF）</a:t>
            </a:r>
          </a:p>
          <a:p>
            <a:pPr marL="1143000" lvl="2" indent="-228600">
              <a:buFont typeface="Arial" panose="020B0604020202020204" pitchFamily="34" charset="0"/>
              <a:buChar char="•"/>
            </a:pPr>
            <a:r>
              <a:rPr lang="zh-CN" altLang="en-US" sz="2800">
                <a:solidFill>
                  <a:schemeClr val="tx1"/>
                </a:solidFill>
              </a:rPr>
              <a:t>具有较为保守的核糖体结合位点（RBS）GGAGG</a:t>
            </a:r>
          </a:p>
          <a:p>
            <a:pPr marL="1143000" lvl="2" indent="-228600">
              <a:buFont typeface="Arial" panose="020B0604020202020204" pitchFamily="34" charset="0"/>
              <a:buChar char="•"/>
            </a:pPr>
            <a:r>
              <a:rPr lang="zh-CN" altLang="en-US" sz="2800">
                <a:solidFill>
                  <a:schemeClr val="tx1"/>
                </a:solidFill>
              </a:rPr>
              <a:t>自身可通过RBS招募小亚基核糖体RNA</a:t>
            </a:r>
          </a:p>
          <a:p>
            <a:pPr marL="1143000" lvl="2" indent="-228600">
              <a:buFont typeface="Arial" panose="020B0604020202020204" pitchFamily="34" charset="0"/>
              <a:buChar char="•"/>
            </a:pPr>
            <a:r>
              <a:rPr lang="zh-CN" altLang="en-US" sz="2800">
                <a:solidFill>
                  <a:schemeClr val="tx1"/>
                </a:solidFill>
              </a:rPr>
              <a:t>存在移码编译。</a:t>
            </a:r>
          </a:p>
          <a:p>
            <a:pPr marL="0" indent="0">
              <a:buNone/>
            </a:pPr>
            <a:endParaRPr lang="zh-CN" altLang="en-US" sz="2800">
              <a:solidFill>
                <a:schemeClr val="tx1"/>
              </a:solidFill>
            </a:endParaRP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16</a:t>
            </a:fld>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mRNA的翻译</a:t>
            </a:r>
            <a:endParaRPr lang="zh-CN" altLang="en-US"/>
          </a:p>
        </p:txBody>
      </p:sp>
      <p:sp>
        <p:nvSpPr>
          <p:cNvPr id="4" name="内容占位符 3"/>
          <p:cNvSpPr>
            <a:spLocks noGrp="1"/>
          </p:cNvSpPr>
          <p:nvPr>
            <p:ph idx="1"/>
          </p:nvPr>
        </p:nvSpPr>
        <p:spPr/>
        <p:txBody>
          <a:bodyPr/>
          <a:lstStyle/>
          <a:p>
            <a:r>
              <a:rPr lang="zh-CN" altLang="en-US"/>
              <a:t>真核生物mRNA</a:t>
            </a:r>
          </a:p>
          <a:p>
            <a:pPr marL="685800" lvl="1" indent="-228600">
              <a:buFont typeface="Arial" panose="020B0604020202020204" pitchFamily="34" charset="0"/>
              <a:buChar char="•"/>
            </a:pPr>
            <a:r>
              <a:rPr lang="zh-CN" altLang="en-US" sz="2800">
                <a:solidFill>
                  <a:schemeClr val="tx1"/>
                </a:solidFill>
              </a:rPr>
              <a:t>总是单ORF的（即每条链只能编码一个蛋白）</a:t>
            </a:r>
          </a:p>
          <a:p>
            <a:pPr marL="685800" lvl="1" indent="-228600">
              <a:buFont typeface="Arial" panose="020B0604020202020204" pitchFamily="34" charset="0"/>
              <a:buChar char="•"/>
            </a:pPr>
            <a:r>
              <a:rPr lang="zh-CN" altLang="en-US" sz="2800">
                <a:solidFill>
                  <a:schemeClr val="tx1"/>
                </a:solidFill>
              </a:rPr>
              <a:t>没有核糖体结合位点</a:t>
            </a:r>
          </a:p>
          <a:p>
            <a:pPr marL="685800" lvl="1" indent="-228600">
              <a:buFont typeface="Arial" panose="020B0604020202020204" pitchFamily="34" charset="0"/>
              <a:buChar char="•"/>
            </a:pPr>
            <a:r>
              <a:rPr lang="zh-CN" altLang="en-US" sz="2800">
                <a:solidFill>
                  <a:schemeClr val="tx1"/>
                </a:solidFill>
              </a:rPr>
              <a:t>核糖体的招募需要5'端的特殊结构（5'端加帽）</a:t>
            </a:r>
          </a:p>
          <a:p>
            <a:pPr marL="685800" lvl="1" indent="-228600">
              <a:buFont typeface="Arial" panose="020B0604020202020204" pitchFamily="34" charset="0"/>
              <a:buChar char="•"/>
            </a:pPr>
            <a:r>
              <a:rPr lang="zh-CN" altLang="en-US" sz="2800">
                <a:solidFill>
                  <a:schemeClr val="tx1"/>
                </a:solidFill>
              </a:rPr>
              <a:t>起始因子结合5'端帽子结构</a:t>
            </a:r>
          </a:p>
          <a:p>
            <a:pPr marL="685800" lvl="1" indent="-228600">
              <a:buFont typeface="Arial" panose="020B0604020202020204" pitchFamily="34" charset="0"/>
              <a:buChar char="•"/>
            </a:pPr>
            <a:r>
              <a:rPr lang="zh-CN" altLang="en-US" sz="2800">
                <a:solidFill>
                  <a:schemeClr val="tx1"/>
                </a:solidFill>
              </a:rPr>
              <a:t>核糖体从5'端开始扫描，直到遇到AUG开始翻译</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17</a:t>
            </a:fld>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sym typeface="+mn-ea"/>
              </a:rPr>
              <a:t>mRNA</a:t>
            </a:r>
            <a:r>
              <a:rPr lang="zh-CN" altLang="en-US">
                <a:sym typeface="+mn-ea"/>
              </a:rPr>
              <a:t>的降解</a:t>
            </a:r>
            <a:endParaRPr lang="zh-CN" altLang="en-US"/>
          </a:p>
        </p:txBody>
      </p:sp>
      <p:sp>
        <p:nvSpPr>
          <p:cNvPr id="4" name="内容占位符 3"/>
          <p:cNvSpPr>
            <a:spLocks noGrp="1"/>
          </p:cNvSpPr>
          <p:nvPr>
            <p:ph idx="1"/>
          </p:nvPr>
        </p:nvSpPr>
        <p:spPr/>
        <p:txBody>
          <a:bodyPr>
            <a:normAutofit/>
          </a:bodyPr>
          <a:lstStyle/>
          <a:p>
            <a:pPr marL="0" indent="0">
              <a:buNone/>
            </a:pPr>
            <a:r>
              <a:rPr lang="en-US" altLang="zh-CN" sz="2220"/>
              <a:t>     </a:t>
            </a:r>
            <a:r>
              <a:rPr lang="zh-CN" altLang="en-US" sz="2220"/>
              <a:t>涉及到许多细胞内因子和复合物, 如Dcp1p、Pat1p、Rap55和staufen等.同时, 也有报导认为, 细胞质处理小体是体内mRNA 降解的主要位点 .因此, 明确细胞质处理小体(P-body)在mRNA 降解过程的功能以及各种酶和复合物调节mRNA 降解所经历的途径是本领域研究的主要内容.根据靶mRNA 的性质, 可以将真核细胞的mRNA降解途径分为两类:正常转录物的降解和异常转录物的降解.正常转录物是指细胞产生的有正常功能的mRNA , 其降解主要有3 种不同的方式, 即依赖于脱腺苷酸化的mRNA 降解、不依赖于脱腺苷酸化的mRNA 降解和核酸内切酶介导的mRNA 降解, 是细胞内大部分mRNA 降解的途径.异常转录物是细胞在功能紊乱情况下产生的一些非正常转录物, 其降解是细胞保持其正常的生理状态所必需的, 也有3种方式, 即无义介导的mRNA 降解(nonsense-mediatedmRNA decay , NMD)、NSD 降解(non-stop decay )和NGD 降解(no-go decay).在本质上说, 异常转录物降解属于mRNA 监督范畴, 细胞内的少部分mRNA 经历这种途径降解。</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18</a:t>
            </a:fld>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986" y="2867660"/>
            <a:ext cx="3992880" cy="1264920"/>
          </a:xfrm>
        </p:spPr>
        <p:txBody>
          <a:bodyPr>
            <a:noAutofit/>
          </a:bodyPr>
          <a:lstStyle/>
          <a:p>
            <a:r>
              <a:rPr lang="en-US" altLang="zh-CN" sz="4400" dirty="0"/>
              <a:t>mRNA</a:t>
            </a:r>
            <a:r>
              <a:rPr lang="zh-CN" altLang="en-US" sz="4400" dirty="0"/>
              <a:t>应用</a:t>
            </a:r>
          </a:p>
        </p:txBody>
      </p:sp>
      <p:sp>
        <p:nvSpPr>
          <p:cNvPr id="3" name="文本占位符 2"/>
          <p:cNvSpPr>
            <a:spLocks noGrp="1"/>
          </p:cNvSpPr>
          <p:nvPr>
            <p:ph type="body" idx="1"/>
          </p:nvPr>
        </p:nvSpPr>
        <p:spPr>
          <a:xfrm>
            <a:off x="2041864" y="4318327"/>
            <a:ext cx="2273928" cy="1434773"/>
          </a:xfrm>
        </p:spPr>
        <p:txBody>
          <a:bodyPr>
            <a:normAutofit/>
          </a:bodyPr>
          <a:lstStyle/>
          <a:p>
            <a:endParaRPr lang="zh-CN" altLang="en-US" sz="2000" dirty="0">
              <a:solidFill>
                <a:schemeClr val="tx1">
                  <a:lumMod val="65000"/>
                  <a:lumOff val="35000"/>
                </a:schemeClr>
              </a:solidFill>
            </a:endParaRP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19</a:t>
            </a:fld>
            <a:endParaRPr kumimoji="1" lang="zh-CN" altLang="en-US" dirty="0"/>
          </a:p>
        </p:txBody>
      </p:sp>
      <p:sp>
        <p:nvSpPr>
          <p:cNvPr id="6" name="矩形 5"/>
          <p:cNvSpPr/>
          <p:nvPr/>
        </p:nvSpPr>
        <p:spPr>
          <a:xfrm>
            <a:off x="2651760" y="1859280"/>
            <a:ext cx="1664032" cy="822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132377" y="1638141"/>
            <a:ext cx="3298825" cy="1265237"/>
          </a:xfrm>
          <a:prstGeom prst="rect">
            <a:avLst/>
          </a:prstGeom>
        </p:spPr>
        <p:txBody>
          <a:bodyPr vert="horz" lIns="91440" tIns="45720" rIns="91440" bIns="45720" rtlCol="0" anchor="ctr" anchorCtr="0">
            <a:normAutofit fontScale="97500"/>
          </a:bodyPr>
          <a:lstStyle>
            <a:lvl1pPr algn="r" defTabSz="914400" rtl="0" eaLnBrk="1" latinLnBrk="0" hangingPunct="1">
              <a:lnSpc>
                <a:spcPct val="90000"/>
              </a:lnSpc>
              <a:spcBef>
                <a:spcPct val="0"/>
              </a:spcBef>
              <a:buNone/>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A04020102020204" pitchFamily="34" charset="0"/>
              </a:defRPr>
            </a:lvl1pPr>
          </a:lstStyle>
          <a:p>
            <a:r>
              <a:rPr lang="en-US" altLang="zh-CN" sz="8000" i="1" dirty="0"/>
              <a:t>03.</a:t>
            </a:r>
            <a:endParaRPr lang="zh-CN" altLang="en-US" sz="80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a:bodyPr>
          <a:lstStyle/>
          <a:p>
            <a:r>
              <a:rPr lang="en-US" altLang="zh-CN" b="0" dirty="0"/>
              <a:t>mRNA</a:t>
            </a:r>
            <a:r>
              <a:rPr lang="zh-CN" altLang="en-US" b="0" dirty="0"/>
              <a:t>简介</a:t>
            </a:r>
          </a:p>
        </p:txBody>
      </p:sp>
      <p:sp>
        <p:nvSpPr>
          <p:cNvPr id="6" name="灯片编号占位符 5"/>
          <p:cNvSpPr>
            <a:spLocks noGrp="1"/>
          </p:cNvSpPr>
          <p:nvPr>
            <p:ph type="sldNum" sz="quarter" idx="12"/>
          </p:nvPr>
        </p:nvSpPr>
        <p:spPr/>
        <p:txBody>
          <a:bodyPr/>
          <a:lstStyle/>
          <a:p>
            <a:r>
              <a:rPr lang="en-US" altLang="zh-CN" dirty="0"/>
              <a:t>Page</a:t>
            </a:r>
            <a:r>
              <a:rPr lang="zh-CN" altLang="en-US" dirty="0"/>
              <a:t> </a:t>
            </a:r>
            <a:fld id="{562DC770-FF79-6F43-8302-D9B49950C096}" type="slidenum">
              <a:rPr lang="zh-CN" altLang="en-US" smtClean="0"/>
              <a:pPr/>
              <a:t>2</a:t>
            </a:fld>
            <a:endParaRPr lang="zh-CN" altLang="en-US" dirty="0"/>
          </a:p>
        </p:txBody>
      </p:sp>
      <p:sp>
        <p:nvSpPr>
          <p:cNvPr id="4" name="文本占位符 3"/>
          <p:cNvSpPr>
            <a:spLocks noGrp="1"/>
          </p:cNvSpPr>
          <p:nvPr>
            <p:ph type="body" sz="quarter" idx="4294967295"/>
          </p:nvPr>
        </p:nvSpPr>
        <p:spPr>
          <a:xfrm>
            <a:off x="1036956" y="2924175"/>
            <a:ext cx="6880225" cy="903287"/>
          </a:xfrm>
        </p:spPr>
        <p:txBody>
          <a:bodyPr>
            <a:normAutofit/>
          </a:bodyPr>
          <a:lstStyle/>
          <a:p>
            <a:pPr marL="144145">
              <a:lnSpc>
                <a:spcPct val="100000"/>
              </a:lnSpc>
              <a:spcBef>
                <a:spcPts val="1200"/>
              </a:spcBef>
              <a:spcAft>
                <a:spcPts val="1200"/>
              </a:spcAft>
            </a:pPr>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mRNA</a:t>
            </a:r>
            <a:r>
              <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rPr>
              <a:t>功能</a:t>
            </a:r>
          </a:p>
        </p:txBody>
      </p:sp>
      <p:sp>
        <p:nvSpPr>
          <p:cNvPr id="5" name="文本占位符 4"/>
          <p:cNvSpPr>
            <a:spLocks noGrp="1"/>
          </p:cNvSpPr>
          <p:nvPr>
            <p:ph type="body" sz="quarter" idx="4294967295"/>
          </p:nvPr>
        </p:nvSpPr>
        <p:spPr>
          <a:xfrm>
            <a:off x="1028701" y="3600449"/>
            <a:ext cx="6880225" cy="903288"/>
          </a:xfrm>
        </p:spPr>
        <p:txBody>
          <a:bodyPr>
            <a:norm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mRNA</a:t>
            </a:r>
            <a:r>
              <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rPr>
              <a:t>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20</a:t>
            </a:fld>
            <a:endParaRPr kumimoji="1" lang="zh-CN" altLang="en-US" dirty="0"/>
          </a:p>
        </p:txBody>
      </p:sp>
      <p:sp>
        <p:nvSpPr>
          <p:cNvPr id="7" name="内容占位符 2"/>
          <p:cNvSpPr>
            <a:spLocks noGrp="1"/>
          </p:cNvSpPr>
          <p:nvPr>
            <p:ph idx="1"/>
          </p:nvPr>
        </p:nvSpPr>
        <p:spPr>
          <a:xfrm>
            <a:off x="1238885" y="1245870"/>
            <a:ext cx="9713595" cy="4535805"/>
          </a:xfrm>
        </p:spPr>
        <p:txBody>
          <a:bodyPr>
            <a:noAutofit/>
          </a:bodyPr>
          <a:lstStyle/>
          <a:p>
            <a:pPr marL="0" indent="0">
              <a:lnSpc>
                <a:spcPct val="110000"/>
              </a:lnSpc>
              <a:buNone/>
            </a:pP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en-US" altLang="zh-CN" sz="2000" b="1" dirty="0">
                <a:latin typeface="Segoe UI" panose="020B0502040204020203" pitchFamily="34" charset="0"/>
                <a:ea typeface="等线" panose="02010600030101010101" pitchFamily="2" charset="-122"/>
                <a:cs typeface="Segoe UI" panose="020B0502040204020203" pitchFamily="34" charset="0"/>
              </a:rPr>
              <a:t>1.mRNA</a:t>
            </a:r>
            <a:r>
              <a:rPr lang="zh-CN" altLang="en-US" sz="2000" b="1" dirty="0">
                <a:latin typeface="Segoe UI" panose="020B0502040204020203" pitchFamily="34" charset="0"/>
                <a:ea typeface="等线" panose="02010600030101010101" pitchFamily="2" charset="-122"/>
                <a:cs typeface="Segoe UI" panose="020B0502040204020203" pitchFamily="34" charset="0"/>
              </a:rPr>
              <a:t>新冠疫苗</a:t>
            </a: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en-US" altLang="zh-CN" sz="2000" b="1" dirty="0">
                <a:latin typeface="Segoe UI" panose="020B0502040204020203" pitchFamily="34" charset="0"/>
                <a:ea typeface="等线" panose="02010600030101010101" pitchFamily="2" charset="-122"/>
                <a:cs typeface="Segoe UI" panose="020B0502040204020203" pitchFamily="34" charset="0"/>
              </a:rPr>
              <a:t>2.</a:t>
            </a:r>
            <a:r>
              <a:rPr lang="zh-CN" altLang="en-US" sz="2000" b="1" dirty="0">
                <a:latin typeface="Segoe UI" panose="020B0502040204020203" pitchFamily="34" charset="0"/>
                <a:ea typeface="等线" panose="02010600030101010101" pitchFamily="2" charset="-122"/>
                <a:cs typeface="Segoe UI" panose="020B0502040204020203" pitchFamily="34" charset="0"/>
              </a:rPr>
              <a:t>蛋白替代疗法</a:t>
            </a: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en-US" altLang="zh-CN" sz="2000" b="1" dirty="0">
                <a:latin typeface="Segoe UI" panose="020B0502040204020203" pitchFamily="34" charset="0"/>
                <a:ea typeface="等线" panose="02010600030101010101" pitchFamily="2" charset="-122"/>
                <a:cs typeface="Segoe UI" panose="020B0502040204020203" pitchFamily="34" charset="0"/>
              </a:rPr>
              <a:t>3.</a:t>
            </a:r>
            <a:r>
              <a:rPr lang="zh-CN" altLang="en-US" sz="2000" b="1" dirty="0">
                <a:latin typeface="Segoe UI" panose="020B0502040204020203" pitchFamily="34" charset="0"/>
                <a:ea typeface="等线" panose="02010600030101010101" pitchFamily="2" charset="-122"/>
                <a:cs typeface="Segoe UI" panose="020B0502040204020203" pitchFamily="34" charset="0"/>
              </a:rPr>
              <a:t>肿瘤疫苗</a:t>
            </a:r>
            <a:endParaRPr lang="en-US" altLang="zh-CN" sz="20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488527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mRNA</a:t>
            </a:r>
            <a:r>
              <a:rPr lang="zh-CN" altLang="en-US" dirty="0"/>
              <a:t>新冠疫苗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21</a:t>
            </a:fld>
            <a:endParaRPr kumimoji="1" lang="zh-CN" altLang="en-US" dirty="0"/>
          </a:p>
        </p:txBody>
      </p:sp>
      <p:sp>
        <p:nvSpPr>
          <p:cNvPr id="7" name="内容占位符 2"/>
          <p:cNvSpPr>
            <a:spLocks noGrp="1"/>
          </p:cNvSpPr>
          <p:nvPr>
            <p:ph idx="1"/>
          </p:nvPr>
        </p:nvSpPr>
        <p:spPr>
          <a:xfrm>
            <a:off x="1238885" y="1533366"/>
            <a:ext cx="9174517" cy="4535805"/>
          </a:xfrm>
        </p:spPr>
        <p:txBody>
          <a:bodyPr>
            <a:noAutofit/>
          </a:bodyPr>
          <a:lstStyle/>
          <a:p>
            <a:pPr marL="0" indent="0" algn="l">
              <a:buNone/>
            </a:pPr>
            <a:r>
              <a:rPr lang="en-US" altLang="zh-CN" sz="1800" dirty="0">
                <a:latin typeface="+mj-ea"/>
                <a:ea typeface="+mj-ea"/>
              </a:rPr>
              <a:t>mRNA</a:t>
            </a:r>
            <a:r>
              <a:rPr lang="zh-CN" altLang="en-US" sz="1800" dirty="0">
                <a:latin typeface="+mj-ea"/>
                <a:ea typeface="+mj-ea"/>
              </a:rPr>
              <a:t>疫苗的发展：</a:t>
            </a:r>
            <a:endParaRPr lang="en-US" altLang="zh-CN" sz="1800" dirty="0">
              <a:latin typeface="+mj-ea"/>
              <a:ea typeface="+mj-ea"/>
            </a:endParaRPr>
          </a:p>
          <a:p>
            <a:pPr marL="0" indent="0" algn="l">
              <a:buNone/>
            </a:pPr>
            <a:r>
              <a:rPr lang="en-US" altLang="zh-CN" sz="1800" dirty="0">
                <a:latin typeface="+mj-ea"/>
                <a:ea typeface="+mj-ea"/>
              </a:rPr>
              <a:t>      </a:t>
            </a:r>
            <a:r>
              <a:rPr lang="en-US" altLang="zh-CN" sz="1800" b="0" i="0" dirty="0">
                <a:solidFill>
                  <a:srgbClr val="121212"/>
                </a:solidFill>
                <a:effectLst/>
                <a:latin typeface="-apple-system"/>
              </a:rPr>
              <a:t>1990</a:t>
            </a:r>
            <a:r>
              <a:rPr lang="zh-CN" altLang="en-US" sz="1800" b="0" i="0" dirty="0">
                <a:solidFill>
                  <a:srgbClr val="121212"/>
                </a:solidFill>
                <a:effectLst/>
                <a:latin typeface="-apple-system"/>
              </a:rPr>
              <a:t>年，科学家将体外转录的信使</a:t>
            </a:r>
            <a:r>
              <a:rPr lang="en-US" altLang="zh-CN" sz="1800" b="0" i="0" dirty="0">
                <a:solidFill>
                  <a:srgbClr val="121212"/>
                </a:solidFill>
                <a:effectLst/>
                <a:latin typeface="-apple-system"/>
              </a:rPr>
              <a:t>RNA—mRNA</a:t>
            </a:r>
            <a:r>
              <a:rPr lang="zh-CN" altLang="en-US" sz="1800" b="0" i="0" dirty="0">
                <a:solidFill>
                  <a:srgbClr val="121212"/>
                </a:solidFill>
                <a:effectLst/>
                <a:latin typeface="-apple-system"/>
              </a:rPr>
              <a:t>注射入小鼠体内，通过检测发现其可在小鼠体内表达活性，产生相关蛋白且具有剂量依赖性。这种直接注射</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的方法能够通过表达特定蛋白，产生免疫反应，这就是</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疗法的雏形。</a:t>
            </a:r>
          </a:p>
          <a:p>
            <a:pPr marL="0" indent="0" algn="l">
              <a:buNone/>
            </a:pPr>
            <a:r>
              <a:rPr lang="en-US" altLang="zh-CN" sz="1800" dirty="0">
                <a:solidFill>
                  <a:srgbClr val="121212"/>
                </a:solidFill>
                <a:latin typeface="-apple-system"/>
              </a:rPr>
              <a:t>       </a:t>
            </a:r>
            <a:r>
              <a:rPr lang="zh-CN" altLang="en-US" sz="1800" b="0" i="0" dirty="0">
                <a:solidFill>
                  <a:srgbClr val="121212"/>
                </a:solidFill>
                <a:effectLst/>
                <a:latin typeface="-apple-system"/>
              </a:rPr>
              <a:t>在随后的研究中，虽然动物实验表明了</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可以发挥类似疫苗的作用，达到治疗目的。但是受当时技术限制，在</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稳定性，药物递送，还有安全性等方面存在瓶颈，这种疗法逐渐趋冷，更多研究者转向</a:t>
            </a:r>
            <a:r>
              <a:rPr lang="en-US" altLang="zh-CN" sz="1800" b="0" i="0" dirty="0">
                <a:solidFill>
                  <a:srgbClr val="121212"/>
                </a:solidFill>
                <a:effectLst/>
                <a:latin typeface="-apple-system"/>
              </a:rPr>
              <a:t>DNA</a:t>
            </a:r>
            <a:r>
              <a:rPr lang="zh-CN" altLang="en-US" sz="1800" b="0" i="0" dirty="0">
                <a:solidFill>
                  <a:srgbClr val="121212"/>
                </a:solidFill>
                <a:effectLst/>
                <a:latin typeface="-apple-system"/>
              </a:rPr>
              <a:t>和替代蛋白领域。</a:t>
            </a:r>
          </a:p>
          <a:p>
            <a:pPr marL="0" indent="0" algn="l">
              <a:buNone/>
            </a:pPr>
            <a:r>
              <a:rPr lang="zh-CN" altLang="en-US" sz="1800" b="0" i="0" dirty="0">
                <a:solidFill>
                  <a:srgbClr val="121212"/>
                </a:solidFill>
                <a:effectLst/>
                <a:latin typeface="-apple-system"/>
              </a:rPr>
              <a:t>       时间进入</a:t>
            </a:r>
            <a:r>
              <a:rPr lang="en-US" altLang="zh-CN" sz="1800" b="0" i="0" dirty="0">
                <a:solidFill>
                  <a:srgbClr val="121212"/>
                </a:solidFill>
                <a:effectLst/>
                <a:latin typeface="-apple-system"/>
              </a:rPr>
              <a:t>21</a:t>
            </a:r>
            <a:r>
              <a:rPr lang="zh-CN" altLang="en-US" sz="1800" b="0" i="0" dirty="0">
                <a:solidFill>
                  <a:srgbClr val="121212"/>
                </a:solidFill>
                <a:effectLst/>
                <a:latin typeface="-apple-system"/>
              </a:rPr>
              <a:t>世纪，</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合成、修饰技术和递送技术的发展让</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疗法重返生物制药公司的视线，特别是新冠疫苗的研发，掀起</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疫苗研究的热潮。</a:t>
            </a:r>
          </a:p>
          <a:p>
            <a:pPr marL="0" indent="0" algn="l">
              <a:buNone/>
            </a:pPr>
            <a:endParaRPr lang="zh-CN" altLang="en-US" sz="1800" dirty="0">
              <a:latin typeface="+mj-ea"/>
              <a:ea typeface="+mj-ea"/>
            </a:endParaRPr>
          </a:p>
        </p:txBody>
      </p:sp>
    </p:spTree>
    <p:extLst>
      <p:ext uri="{BB962C8B-B14F-4D97-AF65-F5344CB8AC3E}">
        <p14:creationId xmlns:p14="http://schemas.microsoft.com/office/powerpoint/2010/main" val="3826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mRNA</a:t>
            </a:r>
            <a:r>
              <a:rPr lang="zh-CN" altLang="en-US" dirty="0"/>
              <a:t>新冠疫苗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22</a:t>
            </a:fld>
            <a:endParaRPr kumimoji="1" lang="zh-CN" altLang="en-US" dirty="0"/>
          </a:p>
        </p:txBody>
      </p:sp>
      <p:sp>
        <p:nvSpPr>
          <p:cNvPr id="7" name="内容占位符 2"/>
          <p:cNvSpPr>
            <a:spLocks noGrp="1"/>
          </p:cNvSpPr>
          <p:nvPr>
            <p:ph idx="1"/>
          </p:nvPr>
        </p:nvSpPr>
        <p:spPr>
          <a:xfrm>
            <a:off x="1238885" y="1245870"/>
            <a:ext cx="4387364" cy="4535805"/>
          </a:xfrm>
        </p:spPr>
        <p:txBody>
          <a:bodyPr>
            <a:noAutofit/>
          </a:bodyPr>
          <a:lstStyle/>
          <a:p>
            <a:pPr marL="0" indent="0">
              <a:lnSpc>
                <a:spcPct val="110000"/>
              </a:lnSpc>
              <a:buNone/>
            </a:pPr>
            <a:r>
              <a:rPr lang="en-US" altLang="zh-CN" sz="1800" b="1" dirty="0">
                <a:latin typeface="Segoe UI" panose="020B0502040204020203" pitchFamily="34" charset="0"/>
                <a:ea typeface="等线" panose="02010600030101010101" pitchFamily="2" charset="-122"/>
                <a:cs typeface="Segoe UI" panose="020B0502040204020203" pitchFamily="34" charset="0"/>
              </a:rPr>
              <a:t>mRNA</a:t>
            </a:r>
            <a:r>
              <a:rPr lang="zh-CN" altLang="en-US" sz="1800" b="1" dirty="0">
                <a:latin typeface="Segoe UI" panose="020B0502040204020203" pitchFamily="34" charset="0"/>
                <a:ea typeface="等线" panose="02010600030101010101" pitchFamily="2" charset="-122"/>
                <a:cs typeface="Segoe UI" panose="020B0502040204020203" pitchFamily="34" charset="0"/>
              </a:rPr>
              <a:t>疫苗原理：</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zh-CN" altLang="en-US" sz="1800" dirty="0">
                <a:latin typeface="Segoe UI" panose="020B0502040204020203" pitchFamily="34" charset="0"/>
                <a:ea typeface="等线" panose="02010600030101010101" pitchFamily="2" charset="-122"/>
                <a:cs typeface="Segoe UI" panose="020B0502040204020203" pitchFamily="34" charset="0"/>
              </a:rPr>
              <a:t>（以新型冠状病毒</a:t>
            </a:r>
            <a:r>
              <a:rPr lang="en-US" altLang="zh-CN" sz="1800" dirty="0">
                <a:latin typeface="Segoe UI" panose="020B0502040204020203" pitchFamily="34" charset="0"/>
                <a:ea typeface="等线" panose="02010600030101010101" pitchFamily="2" charset="-122"/>
                <a:cs typeface="Segoe UI" panose="020B0502040204020203" pitchFamily="34" charset="0"/>
              </a:rPr>
              <a:t>mRNA</a:t>
            </a:r>
            <a:r>
              <a:rPr lang="zh-CN" altLang="en-US" sz="1800" dirty="0">
                <a:latin typeface="Segoe UI" panose="020B0502040204020203" pitchFamily="34" charset="0"/>
                <a:ea typeface="等线" panose="02010600030101010101" pitchFamily="2" charset="-122"/>
                <a:cs typeface="Segoe UI" panose="020B0502040204020203" pitchFamily="34" charset="0"/>
              </a:rPr>
              <a:t>疫苗作用原理为例）：</a:t>
            </a:r>
            <a:endParaRPr lang="en-US" altLang="zh-CN" sz="1800"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zh-CN" altLang="en-US" sz="1800" i="0" dirty="0">
                <a:solidFill>
                  <a:srgbClr val="121212"/>
                </a:solidFill>
                <a:effectLst/>
                <a:latin typeface="-apple-system"/>
              </a:rPr>
              <a:t>刺突糖蛋白（</a:t>
            </a:r>
            <a:r>
              <a:rPr lang="en-US" altLang="zh-CN" sz="1800" i="0" dirty="0">
                <a:solidFill>
                  <a:srgbClr val="121212"/>
                </a:solidFill>
                <a:effectLst/>
                <a:latin typeface="-apple-system"/>
              </a:rPr>
              <a:t>S</a:t>
            </a:r>
            <a:r>
              <a:rPr lang="zh-CN" altLang="en-US" sz="1800" i="0" dirty="0">
                <a:solidFill>
                  <a:srgbClr val="121212"/>
                </a:solidFill>
                <a:effectLst/>
                <a:latin typeface="-apple-system"/>
              </a:rPr>
              <a:t>蛋白）是新冠病毒入侵人体的关键蛋白，这种蛋白可以识别人类呼吸道上皮细胞上的</a:t>
            </a:r>
            <a:r>
              <a:rPr lang="en-US" altLang="zh-CN" sz="1800" i="0" dirty="0">
                <a:solidFill>
                  <a:srgbClr val="121212"/>
                </a:solidFill>
                <a:effectLst/>
                <a:latin typeface="-apple-system"/>
              </a:rPr>
              <a:t>ACE2</a:t>
            </a:r>
            <a:r>
              <a:rPr lang="zh-CN" altLang="en-US" sz="1800" i="0" dirty="0">
                <a:solidFill>
                  <a:srgbClr val="121212"/>
                </a:solidFill>
                <a:effectLst/>
                <a:latin typeface="-apple-system"/>
              </a:rPr>
              <a:t>蛋白，并与之相互作用，从而打开新型冠状病毒入侵人体的大门。简而言之：</a:t>
            </a:r>
            <a:r>
              <a:rPr lang="en-US" altLang="zh-CN" sz="1800" i="0" dirty="0">
                <a:solidFill>
                  <a:srgbClr val="121212"/>
                </a:solidFill>
                <a:effectLst/>
                <a:latin typeface="-apple-system"/>
              </a:rPr>
              <a:t>ACE2</a:t>
            </a:r>
            <a:r>
              <a:rPr lang="zh-CN" altLang="en-US" sz="1800" i="0" dirty="0">
                <a:solidFill>
                  <a:srgbClr val="121212"/>
                </a:solidFill>
                <a:effectLst/>
                <a:latin typeface="-apple-system"/>
              </a:rPr>
              <a:t>是新冠病毒</a:t>
            </a:r>
            <a:r>
              <a:rPr lang="en-US" altLang="zh-CN" sz="1800" i="0" dirty="0">
                <a:solidFill>
                  <a:srgbClr val="121212"/>
                </a:solidFill>
                <a:effectLst/>
                <a:latin typeface="-apple-system"/>
              </a:rPr>
              <a:t>S</a:t>
            </a:r>
            <a:r>
              <a:rPr lang="zh-CN" altLang="en-US" sz="1800" i="0" dirty="0">
                <a:solidFill>
                  <a:srgbClr val="121212"/>
                </a:solidFill>
                <a:effectLst/>
                <a:latin typeface="-apple-system"/>
              </a:rPr>
              <a:t>蛋白的受体。</a:t>
            </a:r>
            <a:endParaRPr lang="en-US" altLang="zh-CN" sz="1800" dirty="0">
              <a:latin typeface="Segoe UI" panose="020B0502040204020203" pitchFamily="34" charset="0"/>
              <a:ea typeface="等线" panose="02010600030101010101" pitchFamily="2" charset="-122"/>
              <a:cs typeface="Segoe UI" panose="020B0502040204020203" pitchFamily="34" charset="0"/>
            </a:endParaRPr>
          </a:p>
        </p:txBody>
      </p:sp>
      <p:pic>
        <p:nvPicPr>
          <p:cNvPr id="1026" name="Picture 2" descr="preview">
            <a:extLst>
              <a:ext uri="{FF2B5EF4-FFF2-40B4-BE49-F238E27FC236}">
                <a16:creationId xmlns:a16="http://schemas.microsoft.com/office/drawing/2014/main" id="{5649E6C3-B660-48D9-BA08-1C9B44FFA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46187"/>
            <a:ext cx="4776555" cy="39319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722EAFD-23F1-42C4-85DB-9537C93C11AE}"/>
              </a:ext>
            </a:extLst>
          </p:cNvPr>
          <p:cNvSpPr txBox="1"/>
          <p:nvPr/>
        </p:nvSpPr>
        <p:spPr>
          <a:xfrm>
            <a:off x="6126482" y="5332214"/>
            <a:ext cx="4160520" cy="369332"/>
          </a:xfrm>
          <a:prstGeom prst="rect">
            <a:avLst/>
          </a:prstGeom>
          <a:noFill/>
        </p:spPr>
        <p:txBody>
          <a:bodyPr wrap="square" rtlCol="0">
            <a:spAutoFit/>
          </a:bodyPr>
          <a:lstStyle/>
          <a:p>
            <a:r>
              <a:rPr lang="en-US" altLang="zh-CN" b="0" i="0" dirty="0">
                <a:solidFill>
                  <a:srgbClr val="121212"/>
                </a:solidFill>
                <a:effectLst/>
                <a:latin typeface="-apple-system"/>
              </a:rPr>
              <a:t>【</a:t>
            </a:r>
            <a:r>
              <a:rPr lang="zh-CN" altLang="en-US" b="0" i="0" dirty="0">
                <a:solidFill>
                  <a:srgbClr val="121212"/>
                </a:solidFill>
                <a:effectLst/>
                <a:latin typeface="-apple-system"/>
              </a:rPr>
              <a:t>新冠病毒入侵人体细胞示意图</a:t>
            </a:r>
            <a:r>
              <a:rPr lang="en-US" altLang="zh-CN"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40784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mRNA</a:t>
            </a:r>
            <a:r>
              <a:rPr lang="zh-CN" altLang="en-US" dirty="0"/>
              <a:t>新冠疫苗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23</a:t>
            </a:fld>
            <a:endParaRPr kumimoji="1" lang="zh-CN" altLang="en-US" dirty="0"/>
          </a:p>
        </p:txBody>
      </p:sp>
      <p:sp>
        <p:nvSpPr>
          <p:cNvPr id="7" name="内容占位符 2"/>
          <p:cNvSpPr>
            <a:spLocks noGrp="1"/>
          </p:cNvSpPr>
          <p:nvPr>
            <p:ph idx="1"/>
          </p:nvPr>
        </p:nvSpPr>
        <p:spPr>
          <a:xfrm>
            <a:off x="1238885" y="1245870"/>
            <a:ext cx="3731148" cy="4535805"/>
          </a:xfrm>
        </p:spPr>
        <p:txBody>
          <a:bodyPr>
            <a:noAutofit/>
          </a:bodyPr>
          <a:lstStyle/>
          <a:p>
            <a:pPr marL="0" indent="0">
              <a:buNone/>
            </a:pPr>
            <a:endParaRPr lang="en-US" altLang="zh-CN" sz="1800" dirty="0">
              <a:effectLst/>
            </a:endParaRPr>
          </a:p>
          <a:p>
            <a:pPr marL="0" indent="0">
              <a:buNone/>
            </a:pPr>
            <a:r>
              <a:rPr lang="zh-CN" altLang="en-US" sz="1800" dirty="0">
                <a:effectLst/>
              </a:rPr>
              <a:t>新型冠状病毒</a:t>
            </a:r>
            <a:r>
              <a:rPr lang="en-US" altLang="zh-CN" sz="1800" dirty="0">
                <a:effectLst/>
              </a:rPr>
              <a:t>mRNA</a:t>
            </a:r>
            <a:r>
              <a:rPr lang="zh-CN" altLang="en-US" sz="1800" dirty="0">
                <a:effectLst/>
              </a:rPr>
              <a:t>疫苗是将编码新冠病毒刺突糖蛋白（</a:t>
            </a:r>
            <a:r>
              <a:rPr lang="en-US" altLang="zh-CN" sz="1800" dirty="0">
                <a:effectLst/>
              </a:rPr>
              <a:t>S</a:t>
            </a:r>
            <a:r>
              <a:rPr lang="zh-CN" altLang="en-US" sz="1800" dirty="0">
                <a:effectLst/>
              </a:rPr>
              <a:t>蛋白，抗原蛋白）的</a:t>
            </a:r>
            <a:r>
              <a:rPr lang="en-US" altLang="zh-CN" sz="1800" dirty="0">
                <a:effectLst/>
              </a:rPr>
              <a:t>mRNA</a:t>
            </a:r>
            <a:r>
              <a:rPr lang="zh-CN" altLang="en-US" sz="1800" dirty="0">
                <a:effectLst/>
              </a:rPr>
              <a:t>直接注射进入体内，能够在人体内合成</a:t>
            </a:r>
            <a:r>
              <a:rPr lang="en-US" altLang="zh-CN" sz="1800" dirty="0">
                <a:effectLst/>
              </a:rPr>
              <a:t>S</a:t>
            </a:r>
            <a:r>
              <a:rPr lang="zh-CN" altLang="en-US" sz="1800" dirty="0">
                <a:effectLst/>
              </a:rPr>
              <a:t>蛋白，通过模拟病毒感染刺激机体产生抗体和记忆细胞。</a:t>
            </a:r>
          </a:p>
          <a:p>
            <a:pPr marL="0" indent="0">
              <a:buNone/>
            </a:pPr>
            <a:br>
              <a:rPr lang="zh-CN" altLang="en-US" sz="1200" dirty="0">
                <a:effectLst/>
              </a:rPr>
            </a:b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pic>
        <p:nvPicPr>
          <p:cNvPr id="2050" name="Picture 2" descr="preview">
            <a:extLst>
              <a:ext uri="{FF2B5EF4-FFF2-40B4-BE49-F238E27FC236}">
                <a16:creationId xmlns:a16="http://schemas.microsoft.com/office/drawing/2014/main" id="{59C852FD-E3C7-48BD-9A41-26A767941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784" y="1353763"/>
            <a:ext cx="6054331" cy="337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568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mRNA</a:t>
            </a:r>
            <a:r>
              <a:rPr lang="zh-CN" altLang="en-US" dirty="0"/>
              <a:t>新冠疫苗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24</a:t>
            </a:fld>
            <a:endParaRPr kumimoji="1" lang="zh-CN" altLang="en-US" dirty="0"/>
          </a:p>
        </p:txBody>
      </p:sp>
      <p:sp>
        <p:nvSpPr>
          <p:cNvPr id="7" name="内容占位符 2"/>
          <p:cNvSpPr>
            <a:spLocks noGrp="1"/>
          </p:cNvSpPr>
          <p:nvPr>
            <p:ph idx="1"/>
          </p:nvPr>
        </p:nvSpPr>
        <p:spPr>
          <a:xfrm>
            <a:off x="1238885" y="1245870"/>
            <a:ext cx="9713595" cy="4535805"/>
          </a:xfrm>
        </p:spPr>
        <p:txBody>
          <a:bodyPr>
            <a:noAutofit/>
          </a:bodyPr>
          <a:lstStyle/>
          <a:p>
            <a:pPr marL="0" indent="0">
              <a:lnSpc>
                <a:spcPct val="110000"/>
              </a:lnSpc>
              <a:buNone/>
            </a:pPr>
            <a:r>
              <a:rPr lang="zh-CN" altLang="en-US" sz="1800" b="1" dirty="0">
                <a:latin typeface="Segoe UI" panose="020B0502040204020203" pitchFamily="34" charset="0"/>
                <a:ea typeface="等线" panose="02010600030101010101" pitchFamily="2" charset="-122"/>
                <a:cs typeface="Segoe UI" panose="020B0502040204020203" pitchFamily="34" charset="0"/>
              </a:rPr>
              <a:t>优点：</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zh-CN" altLang="en-US" sz="1800" b="0" i="0" dirty="0">
                <a:solidFill>
                  <a:srgbClr val="121212"/>
                </a:solidFill>
                <a:effectLst/>
                <a:latin typeface="-apple-system"/>
              </a:rPr>
              <a:t>区别于传统疫苗（如灭活疫苗等），</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旨在将抗原的遗传信息引入人体（而非抗原本身），以激发后续机体内的免疫反应，从作用机制上具有革命性突破意义。</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疫苗具备安全性强、免疫原性好、效率高、易大规模生产等优势。</a:t>
            </a:r>
            <a:endParaRPr lang="en-US" altLang="zh-CN" sz="1800" b="1" i="0" dirty="0">
              <a:solidFill>
                <a:srgbClr val="121212"/>
              </a:solidFill>
              <a:effectLst/>
              <a:latin typeface="Segoe UI" panose="020B0502040204020203" pitchFamily="34" charset="0"/>
              <a:ea typeface="等线" panose="02010600030101010101" pitchFamily="2" charset="-122"/>
              <a:cs typeface="Segoe UI" panose="020B0502040204020203" pitchFamily="34" charset="0"/>
            </a:endParaRPr>
          </a:p>
          <a:p>
            <a:pPr marL="0" indent="0">
              <a:lnSpc>
                <a:spcPct val="110000"/>
              </a:lnSpc>
              <a:buNone/>
            </a:pPr>
            <a:r>
              <a:rPr lang="zh-CN" altLang="en-US" sz="1800" b="1" dirty="0">
                <a:solidFill>
                  <a:srgbClr val="121212"/>
                </a:solidFill>
                <a:latin typeface="Segoe UI" panose="020B0502040204020203" pitchFamily="34" charset="0"/>
                <a:ea typeface="等线" panose="02010600030101010101" pitchFamily="2" charset="-122"/>
                <a:cs typeface="Segoe UI" panose="020B0502040204020203" pitchFamily="34" charset="0"/>
              </a:rPr>
              <a:t>缺点：</a:t>
            </a:r>
            <a:endParaRPr lang="en-US" altLang="zh-CN" sz="1800" b="1" dirty="0">
              <a:solidFill>
                <a:srgbClr val="121212"/>
              </a:solidFill>
              <a:latin typeface="Segoe UI" panose="020B0502040204020203" pitchFamily="34" charset="0"/>
              <a:ea typeface="等线" panose="02010600030101010101" pitchFamily="2" charset="-122"/>
              <a:cs typeface="Segoe UI" panose="020B0502040204020203" pitchFamily="34" charset="0"/>
            </a:endParaRPr>
          </a:p>
          <a:p>
            <a:pPr marL="0" indent="0" algn="l">
              <a:buNone/>
            </a:pPr>
            <a:r>
              <a:rPr lang="zh-CN" altLang="en-US" sz="1800" b="0" i="0" dirty="0">
                <a:solidFill>
                  <a:srgbClr val="121212"/>
                </a:solidFill>
                <a:effectLst/>
                <a:latin typeface="-apple-system"/>
              </a:rPr>
              <a:t>虽然新冠</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疫苗有诸多优势，但其面临着运输、储存的巨大挑战。据报道，辉瑞公司的</a:t>
            </a:r>
            <a:r>
              <a:rPr lang="en-US" altLang="zh-CN" sz="1800" b="0" i="0" dirty="0">
                <a:solidFill>
                  <a:srgbClr val="121212"/>
                </a:solidFill>
                <a:effectLst/>
                <a:latin typeface="-apple-system"/>
              </a:rPr>
              <a:t>BNT162b2</a:t>
            </a:r>
            <a:r>
              <a:rPr lang="zh-CN" altLang="en-US" sz="1800" b="0" i="0" dirty="0">
                <a:solidFill>
                  <a:srgbClr val="121212"/>
                </a:solidFill>
                <a:effectLst/>
                <a:latin typeface="-apple-system"/>
              </a:rPr>
              <a:t>疫苗需要在超低温环境中（零下</a:t>
            </a:r>
            <a:r>
              <a:rPr lang="en-US" altLang="zh-CN" sz="1800" b="0" i="0" dirty="0">
                <a:solidFill>
                  <a:srgbClr val="121212"/>
                </a:solidFill>
                <a:effectLst/>
                <a:latin typeface="-apple-system"/>
              </a:rPr>
              <a:t>70℃</a:t>
            </a:r>
            <a:r>
              <a:rPr lang="zh-CN" altLang="en-US" sz="1800" b="0" i="0" dirty="0">
                <a:solidFill>
                  <a:srgbClr val="121212"/>
                </a:solidFill>
                <a:effectLst/>
                <a:latin typeface="-apple-system"/>
              </a:rPr>
              <a:t>）储存，在</a:t>
            </a:r>
            <a:r>
              <a:rPr lang="en-US" altLang="zh-CN" sz="1800" b="0" i="0" dirty="0">
                <a:solidFill>
                  <a:srgbClr val="121212"/>
                </a:solidFill>
                <a:effectLst/>
                <a:latin typeface="-apple-system"/>
              </a:rPr>
              <a:t>2~8℃</a:t>
            </a:r>
            <a:r>
              <a:rPr lang="zh-CN" altLang="en-US" sz="1800" b="0" i="0" dirty="0">
                <a:solidFill>
                  <a:srgbClr val="121212"/>
                </a:solidFill>
                <a:effectLst/>
                <a:latin typeface="-apple-system"/>
              </a:rPr>
              <a:t>只能存储</a:t>
            </a:r>
            <a:r>
              <a:rPr lang="en-US" altLang="zh-CN" sz="1800" b="0" i="0" dirty="0">
                <a:solidFill>
                  <a:srgbClr val="121212"/>
                </a:solidFill>
                <a:effectLst/>
                <a:latin typeface="-apple-system"/>
              </a:rPr>
              <a:t>24</a:t>
            </a:r>
            <a:r>
              <a:rPr lang="zh-CN" altLang="en-US" sz="1800" b="0" i="0" dirty="0">
                <a:solidFill>
                  <a:srgbClr val="121212"/>
                </a:solidFill>
                <a:effectLst/>
                <a:latin typeface="-apple-system"/>
              </a:rPr>
              <a:t>小时，大大增加了运输及储存难度；而</a:t>
            </a:r>
            <a:r>
              <a:rPr lang="en-US" altLang="zh-CN" sz="1800" b="0" i="0" dirty="0">
                <a:solidFill>
                  <a:srgbClr val="121212"/>
                </a:solidFill>
                <a:effectLst/>
                <a:latin typeface="-apple-system"/>
              </a:rPr>
              <a:t>Moderna</a:t>
            </a:r>
            <a:r>
              <a:rPr lang="zh-CN" altLang="en-US" sz="1800" b="0" i="0" dirty="0">
                <a:solidFill>
                  <a:srgbClr val="121212"/>
                </a:solidFill>
                <a:effectLst/>
                <a:latin typeface="-apple-system"/>
              </a:rPr>
              <a:t>表示，</a:t>
            </a:r>
            <a:r>
              <a:rPr lang="en-US" altLang="zh-CN" sz="1800" b="0" i="0" dirty="0">
                <a:solidFill>
                  <a:srgbClr val="121212"/>
                </a:solidFill>
                <a:effectLst/>
                <a:latin typeface="-apple-system"/>
              </a:rPr>
              <a:t>mRNA-1273</a:t>
            </a:r>
            <a:r>
              <a:rPr lang="zh-CN" altLang="en-US" sz="1800" b="0" i="0" dirty="0">
                <a:solidFill>
                  <a:srgbClr val="121212"/>
                </a:solidFill>
                <a:effectLst/>
                <a:latin typeface="-apple-system"/>
              </a:rPr>
              <a:t>疫苗需要在零下</a:t>
            </a:r>
            <a:r>
              <a:rPr lang="en-US" altLang="zh-CN" sz="1800" b="0" i="0" dirty="0">
                <a:solidFill>
                  <a:srgbClr val="121212"/>
                </a:solidFill>
                <a:effectLst/>
                <a:latin typeface="-apple-system"/>
              </a:rPr>
              <a:t>20℃</a:t>
            </a:r>
            <a:r>
              <a:rPr lang="zh-CN" altLang="en-US" sz="1800" b="0" i="0" dirty="0">
                <a:solidFill>
                  <a:srgbClr val="121212"/>
                </a:solidFill>
                <a:effectLst/>
                <a:latin typeface="-apple-system"/>
              </a:rPr>
              <a:t>条件下储存，在</a:t>
            </a:r>
            <a:r>
              <a:rPr lang="en-US" altLang="zh-CN" sz="1800" b="0" i="0" dirty="0">
                <a:solidFill>
                  <a:srgbClr val="121212"/>
                </a:solidFill>
                <a:effectLst/>
                <a:latin typeface="-apple-system"/>
              </a:rPr>
              <a:t>2~8℃</a:t>
            </a:r>
            <a:r>
              <a:rPr lang="zh-CN" altLang="en-US" sz="1800" b="0" i="0" dirty="0">
                <a:solidFill>
                  <a:srgbClr val="121212"/>
                </a:solidFill>
                <a:effectLst/>
                <a:latin typeface="-apple-system"/>
              </a:rPr>
              <a:t>的条件下可稳定保存</a:t>
            </a:r>
            <a:r>
              <a:rPr lang="en-US" altLang="zh-CN" sz="1800" b="0" i="0" dirty="0">
                <a:solidFill>
                  <a:srgbClr val="121212"/>
                </a:solidFill>
                <a:effectLst/>
                <a:latin typeface="-apple-system"/>
              </a:rPr>
              <a:t>30</a:t>
            </a:r>
            <a:r>
              <a:rPr lang="zh-CN" altLang="en-US" sz="1800" b="0" i="0" dirty="0">
                <a:solidFill>
                  <a:srgbClr val="121212"/>
                </a:solidFill>
                <a:effectLst/>
                <a:latin typeface="-apple-system"/>
              </a:rPr>
              <a:t>天。因此，新冠</a:t>
            </a:r>
            <a:r>
              <a:rPr lang="en-US" altLang="zh-CN" sz="1800" b="0" i="0" dirty="0">
                <a:solidFill>
                  <a:srgbClr val="121212"/>
                </a:solidFill>
                <a:effectLst/>
                <a:latin typeface="-apple-system"/>
              </a:rPr>
              <a:t>mRNA</a:t>
            </a:r>
            <a:r>
              <a:rPr lang="zh-CN" altLang="en-US" sz="1800" b="0" i="0" dirty="0">
                <a:solidFill>
                  <a:srgbClr val="121212"/>
                </a:solidFill>
                <a:effectLst/>
                <a:latin typeface="-apple-system"/>
              </a:rPr>
              <a:t>疫苗的储存和分发仍有许多难题需要克服。</a:t>
            </a:r>
          </a:p>
          <a:p>
            <a:pPr marL="0" indent="0" algn="l">
              <a:buNone/>
            </a:pPr>
            <a:endParaRPr lang="zh-CN" altLang="en-US" sz="1200" b="0" i="0" dirty="0">
              <a:solidFill>
                <a:srgbClr val="121212"/>
              </a:solidFill>
              <a:effectLst/>
              <a:latin typeface="-apple-system"/>
            </a:endParaRPr>
          </a:p>
          <a:p>
            <a:pPr marL="0" indent="0">
              <a:lnSpc>
                <a:spcPct val="110000"/>
              </a:lnSpc>
              <a:buNone/>
            </a:pP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932089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蛋白替代疗法</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25</a:t>
            </a:fld>
            <a:endParaRPr kumimoji="1" lang="zh-CN" altLang="en-US" dirty="0"/>
          </a:p>
        </p:txBody>
      </p:sp>
      <p:sp>
        <p:nvSpPr>
          <p:cNvPr id="7" name="内容占位符 2"/>
          <p:cNvSpPr>
            <a:spLocks noGrp="1"/>
          </p:cNvSpPr>
          <p:nvPr>
            <p:ph idx="1"/>
          </p:nvPr>
        </p:nvSpPr>
        <p:spPr>
          <a:xfrm>
            <a:off x="1238885" y="1245870"/>
            <a:ext cx="9713595" cy="4535805"/>
          </a:xfrm>
        </p:spPr>
        <p:txBody>
          <a:bodyPr>
            <a:noAutofit/>
          </a:bodyPr>
          <a:lstStyle/>
          <a:p>
            <a:pPr marL="0" indent="0">
              <a:lnSpc>
                <a:spcPct val="110000"/>
              </a:lnSpc>
              <a:buNone/>
            </a:pPr>
            <a:endParaRPr lang="en-US" altLang="zh-CN" sz="1800" i="0" dirty="0">
              <a:solidFill>
                <a:srgbClr val="191919"/>
              </a:solidFill>
              <a:effectLst/>
              <a:latin typeface="PingFang SC"/>
            </a:endParaRPr>
          </a:p>
          <a:p>
            <a:pPr marL="0" indent="0">
              <a:lnSpc>
                <a:spcPct val="110000"/>
              </a:lnSpc>
              <a:buNone/>
            </a:pPr>
            <a:r>
              <a:rPr lang="zh-CN" altLang="en-US" sz="1800" i="0" dirty="0">
                <a:solidFill>
                  <a:srgbClr val="191919"/>
                </a:solidFill>
                <a:effectLst/>
                <a:latin typeface="PingFang SC"/>
              </a:rPr>
              <a:t>蛋白替代疗法是为失能突变相关的罕见病所设计的。较为成功的方向是使用 </a:t>
            </a:r>
            <a:r>
              <a:rPr lang="zh-CN" altLang="en-US" sz="1800" b="1" i="0" dirty="0">
                <a:solidFill>
                  <a:srgbClr val="191919"/>
                </a:solidFill>
                <a:effectLst/>
                <a:latin typeface="PingFang SC"/>
              </a:rPr>
              <a:t>外源补充的酶</a:t>
            </a:r>
            <a:r>
              <a:rPr lang="zh-CN" altLang="en-US" sz="1800" i="0" dirty="0">
                <a:solidFill>
                  <a:srgbClr val="191919"/>
                </a:solidFill>
                <a:effectLst/>
                <a:latin typeface="PingFang SC"/>
              </a:rPr>
              <a:t>（</a:t>
            </a:r>
            <a:r>
              <a:rPr lang="en-US" altLang="zh-CN" sz="1800" i="0" dirty="0">
                <a:solidFill>
                  <a:srgbClr val="191919"/>
                </a:solidFill>
                <a:effectLst/>
                <a:latin typeface="PingFang SC"/>
              </a:rPr>
              <a:t>Enzyme replacement therapy</a:t>
            </a:r>
            <a:r>
              <a:rPr lang="zh-CN" altLang="en-US" sz="1800" i="0" dirty="0">
                <a:solidFill>
                  <a:srgbClr val="191919"/>
                </a:solidFill>
                <a:effectLst/>
                <a:latin typeface="PingFang SC"/>
              </a:rPr>
              <a:t>，</a:t>
            </a:r>
            <a:r>
              <a:rPr lang="en-US" altLang="zh-CN" sz="1800" b="1" i="0" dirty="0">
                <a:solidFill>
                  <a:srgbClr val="191919"/>
                </a:solidFill>
                <a:effectLst/>
                <a:latin typeface="PingFang SC"/>
              </a:rPr>
              <a:t>ERT</a:t>
            </a:r>
            <a:r>
              <a:rPr lang="zh-CN" altLang="en-US" sz="1800" i="0" dirty="0">
                <a:solidFill>
                  <a:srgbClr val="191919"/>
                </a:solidFill>
                <a:effectLst/>
                <a:latin typeface="PingFang SC"/>
              </a:rPr>
              <a:t>）来替代缺失或者功能缺陷的酶进行治疗。</a:t>
            </a:r>
            <a:endParaRPr lang="en-US" altLang="zh-CN" sz="1800" i="0" dirty="0">
              <a:solidFill>
                <a:srgbClr val="191919"/>
              </a:solidFill>
              <a:effectLst/>
              <a:latin typeface="PingFang SC"/>
            </a:endParaRPr>
          </a:p>
          <a:p>
            <a:pPr marL="0" indent="0">
              <a:lnSpc>
                <a:spcPct val="110000"/>
              </a:lnSpc>
              <a:buNone/>
            </a:pPr>
            <a:endParaRPr lang="en-US" altLang="zh-CN" sz="1800" dirty="0">
              <a:solidFill>
                <a:srgbClr val="191919"/>
              </a:solidFill>
              <a:latin typeface="PingFang SC"/>
              <a:ea typeface="等线" panose="02010600030101010101" pitchFamily="2" charset="-122"/>
              <a:cs typeface="Segoe UI" panose="020B0502040204020203" pitchFamily="34" charset="0"/>
            </a:endParaRPr>
          </a:p>
          <a:p>
            <a:pPr marL="0" indent="0">
              <a:lnSpc>
                <a:spcPct val="110000"/>
              </a:lnSpc>
              <a:buNone/>
            </a:pPr>
            <a:r>
              <a:rPr lang="zh-CN" altLang="en-US" sz="1800" i="0" dirty="0">
                <a:solidFill>
                  <a:srgbClr val="191919"/>
                </a:solidFill>
                <a:effectLst/>
                <a:latin typeface="PingFang SC"/>
              </a:rPr>
              <a:t>目前生产</a:t>
            </a:r>
            <a:r>
              <a:rPr lang="en-US" altLang="zh-CN" sz="1800" b="1" i="0" dirty="0">
                <a:solidFill>
                  <a:srgbClr val="191919"/>
                </a:solidFill>
                <a:effectLst/>
                <a:latin typeface="PingFang SC"/>
              </a:rPr>
              <a:t>ERT</a:t>
            </a:r>
            <a:r>
              <a:rPr lang="zh-CN" altLang="en-US" sz="1800" i="0" dirty="0">
                <a:solidFill>
                  <a:srgbClr val="191919"/>
                </a:solidFill>
                <a:effectLst/>
                <a:latin typeface="PingFang SC"/>
              </a:rPr>
              <a:t>的酶主要使用中国仓鼠卵巢细胞或者修饰的人类细胞。</a:t>
            </a:r>
            <a:endParaRPr lang="en-US" altLang="zh-CN" sz="1800" i="0" dirty="0">
              <a:solidFill>
                <a:srgbClr val="191919"/>
              </a:solidFill>
              <a:effectLst/>
              <a:latin typeface="PingFang SC"/>
              <a:ea typeface="等线" panose="02010600030101010101" pitchFamily="2" charset="-122"/>
              <a:cs typeface="Segoe UI" panose="020B0502040204020203" pitchFamily="34" charset="0"/>
            </a:endParaRPr>
          </a:p>
          <a:p>
            <a:pPr marL="0" indent="0">
              <a:lnSpc>
                <a:spcPct val="110000"/>
              </a:lnSpc>
              <a:buNone/>
            </a:pPr>
            <a:endParaRPr lang="en-US" altLang="zh-CN" sz="1800" dirty="0">
              <a:solidFill>
                <a:srgbClr val="191919"/>
              </a:solidFill>
              <a:latin typeface="PingFang SC"/>
              <a:ea typeface="等线" panose="02010600030101010101" pitchFamily="2" charset="-122"/>
              <a:cs typeface="Segoe UI" panose="020B0502040204020203" pitchFamily="34" charset="0"/>
            </a:endParaRPr>
          </a:p>
          <a:p>
            <a:pPr marL="0" indent="0">
              <a:lnSpc>
                <a:spcPct val="110000"/>
              </a:lnSpc>
              <a:buNone/>
            </a:pPr>
            <a:r>
              <a:rPr lang="zh-CN" altLang="en-US" sz="1800" i="0" dirty="0">
                <a:solidFill>
                  <a:srgbClr val="191919"/>
                </a:solidFill>
                <a:effectLst/>
                <a:latin typeface="PingFang SC"/>
              </a:rPr>
              <a:t>临床方面，目前世界范围内已经批准上市了</a:t>
            </a:r>
            <a:r>
              <a:rPr lang="en-US" altLang="zh-CN" sz="1800" i="0" dirty="0">
                <a:solidFill>
                  <a:srgbClr val="191919"/>
                </a:solidFill>
                <a:effectLst/>
                <a:latin typeface="PingFang SC"/>
              </a:rPr>
              <a:t>11</a:t>
            </a:r>
            <a:r>
              <a:rPr lang="zh-CN" altLang="en-US" sz="1800" i="0" dirty="0">
                <a:solidFill>
                  <a:srgbClr val="191919"/>
                </a:solidFill>
                <a:effectLst/>
                <a:latin typeface="PingFang SC"/>
              </a:rPr>
              <a:t>种</a:t>
            </a:r>
            <a:r>
              <a:rPr lang="en-US" altLang="zh-CN" sz="1800" b="1" i="0" dirty="0">
                <a:solidFill>
                  <a:srgbClr val="191919"/>
                </a:solidFill>
                <a:effectLst/>
                <a:latin typeface="PingFang SC"/>
              </a:rPr>
              <a:t>ERT</a:t>
            </a:r>
            <a:r>
              <a:rPr lang="zh-CN" altLang="en-US" sz="1800" i="0" dirty="0">
                <a:solidFill>
                  <a:srgbClr val="191919"/>
                </a:solidFill>
                <a:effectLst/>
                <a:latin typeface="PingFang SC"/>
              </a:rPr>
              <a:t>，可以治疗高雪氏病，法布里氏病，等等。</a:t>
            </a:r>
            <a:endParaRPr lang="en-US" altLang="zh-CN" sz="1800"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250712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蛋白替代疗法</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26</a:t>
            </a:fld>
            <a:endParaRPr kumimoji="1" lang="zh-CN" altLang="en-US" dirty="0"/>
          </a:p>
        </p:txBody>
      </p:sp>
      <p:sp>
        <p:nvSpPr>
          <p:cNvPr id="7" name="内容占位符 2"/>
          <p:cNvSpPr>
            <a:spLocks noGrp="1"/>
          </p:cNvSpPr>
          <p:nvPr>
            <p:ph idx="1"/>
          </p:nvPr>
        </p:nvSpPr>
        <p:spPr>
          <a:xfrm>
            <a:off x="1238885" y="1245870"/>
            <a:ext cx="9713595" cy="4535805"/>
          </a:xfrm>
        </p:spPr>
        <p:txBody>
          <a:bodyPr>
            <a:noAutofit/>
          </a:bodyPr>
          <a:lstStyle/>
          <a:p>
            <a:pPr marL="0" indent="0">
              <a:lnSpc>
                <a:spcPct val="110000"/>
              </a:lnSpc>
              <a:buNone/>
            </a:pPr>
            <a:endParaRPr lang="en-US" altLang="zh-CN" sz="1800" b="1" i="0" dirty="0">
              <a:solidFill>
                <a:srgbClr val="191919"/>
              </a:solidFill>
              <a:effectLst/>
              <a:latin typeface="PingFang SC"/>
            </a:endParaRPr>
          </a:p>
          <a:p>
            <a:pPr marL="0" indent="0">
              <a:lnSpc>
                <a:spcPct val="110000"/>
              </a:lnSpc>
              <a:buNone/>
            </a:pPr>
            <a:r>
              <a:rPr lang="zh-CN" altLang="en-US" sz="1800" b="1" i="0" dirty="0">
                <a:solidFill>
                  <a:srgbClr val="191919"/>
                </a:solidFill>
                <a:effectLst/>
                <a:latin typeface="PingFang SC"/>
              </a:rPr>
              <a:t>蛋白替代疗法优点和缺点同样限制</a:t>
            </a:r>
            <a:r>
              <a:rPr lang="zh-CN" altLang="en-US" sz="1800" b="0" i="0" dirty="0">
                <a:solidFill>
                  <a:srgbClr val="191919"/>
                </a:solidFill>
                <a:effectLst/>
                <a:latin typeface="PingFang SC"/>
              </a:rPr>
              <a:t>：</a:t>
            </a:r>
            <a:endParaRPr lang="en-US" altLang="zh-CN" sz="1800" b="0" i="0" dirty="0">
              <a:solidFill>
                <a:srgbClr val="191919"/>
              </a:solidFill>
              <a:effectLst/>
              <a:latin typeface="PingFang SC"/>
            </a:endParaRPr>
          </a:p>
          <a:p>
            <a:pPr marL="0" indent="0">
              <a:lnSpc>
                <a:spcPct val="110000"/>
              </a:lnSpc>
              <a:buNone/>
            </a:pPr>
            <a:r>
              <a:rPr lang="zh-CN" altLang="en-US" sz="1800" b="0" i="0" dirty="0">
                <a:solidFill>
                  <a:srgbClr val="191919"/>
                </a:solidFill>
                <a:effectLst/>
                <a:latin typeface="PingFang SC"/>
              </a:rPr>
              <a:t>（ </a:t>
            </a:r>
            <a:r>
              <a:rPr lang="en-US" altLang="zh-CN" sz="1800" b="0" i="0" dirty="0">
                <a:solidFill>
                  <a:srgbClr val="191919"/>
                </a:solidFill>
                <a:effectLst/>
                <a:latin typeface="PingFang SC"/>
              </a:rPr>
              <a:t>1</a:t>
            </a:r>
            <a:r>
              <a:rPr lang="zh-CN" altLang="en-US" sz="1800" b="0" i="0" dirty="0">
                <a:solidFill>
                  <a:srgbClr val="191919"/>
                </a:solidFill>
                <a:effectLst/>
                <a:latin typeface="PingFang SC"/>
              </a:rPr>
              <a:t>）如果递送位置和递送量正确，且早于不可逆损伤发生前递送，效果很好，但其在器官不可逆损伤的患者中可能失效。在高雪氏病中，酶表面的甘露糖也能够帮助酶进入巨噬细胞，但如其他非高雪氏病的 </a:t>
            </a:r>
            <a:r>
              <a:rPr lang="en-US" altLang="zh-CN" sz="1800" b="0" i="0" dirty="0">
                <a:solidFill>
                  <a:srgbClr val="191919"/>
                </a:solidFill>
                <a:effectLst/>
                <a:latin typeface="PingFang SC"/>
              </a:rPr>
              <a:t>LSD</a:t>
            </a:r>
            <a:r>
              <a:rPr lang="zh-CN" altLang="en-US" sz="1800" b="0" i="0" dirty="0">
                <a:solidFill>
                  <a:srgbClr val="191919"/>
                </a:solidFill>
                <a:effectLst/>
                <a:latin typeface="PingFang SC"/>
              </a:rPr>
              <a:t>中，需要酶的细胞可能缺乏甘露糖受体，不易使酶进入，同时可能需要更高的酶摄入量，另外酶难以穿过血脑屏障；</a:t>
            </a:r>
            <a:endParaRPr lang="en-US" altLang="zh-CN" sz="1800" b="0" i="0" dirty="0">
              <a:solidFill>
                <a:srgbClr val="191919"/>
              </a:solidFill>
              <a:effectLst/>
              <a:latin typeface="PingFang SC"/>
            </a:endParaRPr>
          </a:p>
          <a:p>
            <a:pPr marL="0" indent="0">
              <a:lnSpc>
                <a:spcPct val="110000"/>
              </a:lnSpc>
              <a:buNone/>
            </a:pPr>
            <a:r>
              <a:rPr lang="zh-CN" altLang="en-US" sz="1800" b="0" i="0" dirty="0">
                <a:solidFill>
                  <a:srgbClr val="191919"/>
                </a:solidFill>
                <a:effectLst/>
                <a:latin typeface="PingFang SC"/>
              </a:rPr>
              <a:t>（ </a:t>
            </a:r>
            <a:r>
              <a:rPr lang="en-US" altLang="zh-CN" sz="1800" b="0" i="0" dirty="0">
                <a:solidFill>
                  <a:srgbClr val="191919"/>
                </a:solidFill>
                <a:effectLst/>
                <a:latin typeface="PingFang SC"/>
              </a:rPr>
              <a:t>2</a:t>
            </a:r>
            <a:r>
              <a:rPr lang="zh-CN" altLang="en-US" sz="1800" b="0" i="0" dirty="0">
                <a:solidFill>
                  <a:srgbClr val="191919"/>
                </a:solidFill>
                <a:effectLst/>
                <a:latin typeface="PingFang SC"/>
              </a:rPr>
              <a:t>） </a:t>
            </a:r>
            <a:r>
              <a:rPr lang="en-US" altLang="zh-CN" sz="1800" b="0" i="0" dirty="0">
                <a:solidFill>
                  <a:srgbClr val="191919"/>
                </a:solidFill>
                <a:effectLst/>
                <a:latin typeface="PingFang SC"/>
              </a:rPr>
              <a:t>ERT</a:t>
            </a:r>
            <a:r>
              <a:rPr lang="zh-CN" altLang="en-US" sz="1800" b="0" i="0" dirty="0">
                <a:solidFill>
                  <a:srgbClr val="191919"/>
                </a:solidFill>
                <a:effectLst/>
                <a:latin typeface="PingFang SC"/>
              </a:rPr>
              <a:t>疗法十分安全，只有少数有不良反应，然而过敏等不良反应不仅会造成机体损伤，也可能影响酶的效果；</a:t>
            </a:r>
            <a:endParaRPr lang="en-US" altLang="zh-CN" sz="1800" b="0" i="0" dirty="0">
              <a:solidFill>
                <a:srgbClr val="191919"/>
              </a:solidFill>
              <a:effectLst/>
              <a:latin typeface="PingFang SC"/>
            </a:endParaRPr>
          </a:p>
          <a:p>
            <a:pPr marL="0" indent="0">
              <a:lnSpc>
                <a:spcPct val="110000"/>
              </a:lnSpc>
              <a:buNone/>
            </a:pPr>
            <a:r>
              <a:rPr lang="zh-CN" altLang="en-US" sz="1800" b="0" i="0" dirty="0">
                <a:solidFill>
                  <a:srgbClr val="191919"/>
                </a:solidFill>
                <a:effectLst/>
                <a:latin typeface="PingFang SC"/>
              </a:rPr>
              <a:t>（ </a:t>
            </a:r>
            <a:r>
              <a:rPr lang="en-US" altLang="zh-CN" sz="1800" b="0" i="0" dirty="0">
                <a:solidFill>
                  <a:srgbClr val="191919"/>
                </a:solidFill>
                <a:effectLst/>
                <a:latin typeface="PingFang SC"/>
              </a:rPr>
              <a:t>3</a:t>
            </a:r>
            <a:r>
              <a:rPr lang="zh-CN" altLang="en-US" sz="1800" b="0" i="0" dirty="0">
                <a:solidFill>
                  <a:srgbClr val="191919"/>
                </a:solidFill>
                <a:effectLst/>
                <a:latin typeface="PingFang SC"/>
              </a:rPr>
              <a:t>） </a:t>
            </a:r>
            <a:r>
              <a:rPr lang="en-US" altLang="zh-CN" sz="1800" b="0" i="0" dirty="0">
                <a:solidFill>
                  <a:srgbClr val="191919"/>
                </a:solidFill>
                <a:effectLst/>
                <a:latin typeface="PingFang SC"/>
              </a:rPr>
              <a:t>ERT</a:t>
            </a:r>
            <a:r>
              <a:rPr lang="zh-CN" altLang="en-US" sz="1800" b="0" i="0" dirty="0">
                <a:solidFill>
                  <a:srgbClr val="191919"/>
                </a:solidFill>
                <a:effectLst/>
                <a:latin typeface="PingFang SC"/>
              </a:rPr>
              <a:t>的技术建立较好，但也有制造纯化过程复杂，新产品难以生产等问题。</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147619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肿瘤疫苗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27</a:t>
            </a:fld>
            <a:endParaRPr kumimoji="1" lang="zh-CN" altLang="en-US" dirty="0"/>
          </a:p>
        </p:txBody>
      </p:sp>
      <p:sp>
        <p:nvSpPr>
          <p:cNvPr id="7" name="内容占位符 2"/>
          <p:cNvSpPr>
            <a:spLocks noGrp="1"/>
          </p:cNvSpPr>
          <p:nvPr>
            <p:ph idx="1"/>
          </p:nvPr>
        </p:nvSpPr>
        <p:spPr>
          <a:xfrm>
            <a:off x="1238885" y="1417992"/>
            <a:ext cx="4481431" cy="4535805"/>
          </a:xfrm>
        </p:spPr>
        <p:txBody>
          <a:bodyPr>
            <a:noAutofit/>
          </a:bodyPr>
          <a:lstStyle/>
          <a:p>
            <a:pPr marL="0" indent="0" algn="l">
              <a:buNone/>
            </a:pPr>
            <a:r>
              <a:rPr lang="zh-CN" altLang="en-US" sz="1800" b="0" i="0" dirty="0">
                <a:solidFill>
                  <a:srgbClr val="202020"/>
                </a:solidFill>
                <a:effectLst/>
                <a:latin typeface="微软雅黑" panose="020B0503020204020204" pitchFamily="34" charset="-122"/>
                <a:ea typeface="微软雅黑" panose="020B0503020204020204" pitchFamily="34" charset="-122"/>
              </a:rPr>
              <a:t>其实，针对 </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疫苗的研究已有</a:t>
            </a:r>
            <a:r>
              <a:rPr lang="en-US" altLang="zh-CN" sz="1800" b="0" i="0" dirty="0">
                <a:solidFill>
                  <a:srgbClr val="202020"/>
                </a:solidFill>
                <a:effectLst/>
                <a:latin typeface="微软雅黑" panose="020B0503020204020204" pitchFamily="34" charset="-122"/>
                <a:ea typeface="微软雅黑" panose="020B0503020204020204" pitchFamily="34" charset="-122"/>
              </a:rPr>
              <a:t>20</a:t>
            </a:r>
            <a:r>
              <a:rPr lang="zh-CN" altLang="en-US" sz="1800" b="0" i="0" dirty="0">
                <a:solidFill>
                  <a:srgbClr val="202020"/>
                </a:solidFill>
                <a:effectLst/>
                <a:latin typeface="微软雅黑" panose="020B0503020204020204" pitchFamily="34" charset="-122"/>
                <a:ea typeface="微软雅黑" panose="020B0503020204020204" pitchFamily="34" charset="-122"/>
              </a:rPr>
              <a:t>年，初衷是为了研发抗癌药物。而今新冠疫情的全球流行，极大的推动了</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疫苗的发展，为</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技术应用于癌症等疾病治疗方面的研究，开创了一个良好的局面。</a:t>
            </a:r>
            <a:endParaRPr lang="en-US" altLang="zh-CN" sz="1800" b="0" i="0" dirty="0">
              <a:solidFill>
                <a:srgbClr val="202020"/>
              </a:solidFill>
              <a:effectLst/>
              <a:latin typeface="微软雅黑" panose="020B0503020204020204" pitchFamily="34" charset="-122"/>
              <a:ea typeface="微软雅黑" panose="020B0503020204020204" pitchFamily="34" charset="-122"/>
            </a:endParaRPr>
          </a:p>
          <a:p>
            <a:pPr marL="0" indent="0" algn="l">
              <a:buNone/>
            </a:pPr>
            <a:r>
              <a:rPr lang="en-US" altLang="zh-CN" sz="1800" b="0" i="0" dirty="0">
                <a:solidFill>
                  <a:srgbClr val="202020"/>
                </a:solidFill>
                <a:effectLst/>
                <a:latin typeface="微软雅黑" panose="020B0503020204020204" pitchFamily="34" charset="-122"/>
                <a:ea typeface="微软雅黑" panose="020B0503020204020204" pitchFamily="34" charset="-122"/>
              </a:rPr>
              <a:t>2020</a:t>
            </a:r>
            <a:r>
              <a:rPr lang="zh-CN" altLang="en-US" sz="1800" b="0" i="0" dirty="0">
                <a:solidFill>
                  <a:srgbClr val="202020"/>
                </a:solidFill>
                <a:effectLst/>
                <a:latin typeface="微软雅黑" panose="020B0503020204020204" pitchFamily="34" charset="-122"/>
                <a:ea typeface="微软雅黑" panose="020B0503020204020204" pitchFamily="34" charset="-122"/>
              </a:rPr>
              <a:t>年全球癌症死亡病例</a:t>
            </a:r>
            <a:r>
              <a:rPr lang="en-US" altLang="zh-CN" sz="1800" b="0" i="0" dirty="0">
                <a:solidFill>
                  <a:srgbClr val="202020"/>
                </a:solidFill>
                <a:effectLst/>
                <a:latin typeface="微软雅黑" panose="020B0503020204020204" pitchFamily="34" charset="-122"/>
                <a:ea typeface="微软雅黑" panose="020B0503020204020204" pitchFamily="34" charset="-122"/>
              </a:rPr>
              <a:t>996</a:t>
            </a:r>
            <a:r>
              <a:rPr lang="zh-CN" altLang="en-US" sz="1800" b="0" i="0" dirty="0">
                <a:solidFill>
                  <a:srgbClr val="202020"/>
                </a:solidFill>
                <a:effectLst/>
                <a:latin typeface="微软雅黑" panose="020B0503020204020204" pitchFamily="34" charset="-122"/>
                <a:ea typeface="微软雅黑" panose="020B0503020204020204" pitchFamily="34" charset="-122"/>
              </a:rPr>
              <a:t>万，是新冠死亡人数的近</a:t>
            </a:r>
            <a:r>
              <a:rPr lang="en-US" altLang="zh-CN" sz="1800" b="0" i="0" dirty="0">
                <a:solidFill>
                  <a:srgbClr val="202020"/>
                </a:solidFill>
                <a:effectLst/>
                <a:latin typeface="微软雅黑" panose="020B0503020204020204" pitchFamily="34" charset="-122"/>
                <a:ea typeface="微软雅黑" panose="020B0503020204020204" pitchFamily="34" charset="-122"/>
              </a:rPr>
              <a:t>3</a:t>
            </a:r>
            <a:r>
              <a:rPr lang="zh-CN" altLang="en-US" sz="1800" b="0" i="0" dirty="0">
                <a:solidFill>
                  <a:srgbClr val="202020"/>
                </a:solidFill>
                <a:effectLst/>
                <a:latin typeface="微软雅黑" panose="020B0503020204020204" pitchFamily="34" charset="-122"/>
                <a:ea typeface="微软雅黑" panose="020B0503020204020204" pitchFamily="34" charset="-122"/>
              </a:rPr>
              <a:t>倍，我国新发癌症人数位居全球第一，每分钟就有</a:t>
            </a:r>
            <a:r>
              <a:rPr lang="en-US" altLang="zh-CN" sz="1800" b="0" i="0" dirty="0">
                <a:solidFill>
                  <a:srgbClr val="202020"/>
                </a:solidFill>
                <a:effectLst/>
                <a:latin typeface="微软雅黑" panose="020B0503020204020204" pitchFamily="34" charset="-122"/>
                <a:ea typeface="微软雅黑" panose="020B0503020204020204" pitchFamily="34" charset="-122"/>
              </a:rPr>
              <a:t>8</a:t>
            </a:r>
            <a:r>
              <a:rPr lang="zh-CN" altLang="en-US" sz="1800" b="0" i="0" dirty="0">
                <a:solidFill>
                  <a:srgbClr val="202020"/>
                </a:solidFill>
                <a:effectLst/>
                <a:latin typeface="微软雅黑" panose="020B0503020204020204" pitchFamily="34" charset="-122"/>
                <a:ea typeface="微软雅黑" panose="020B0503020204020204" pitchFamily="34" charset="-122"/>
              </a:rPr>
              <a:t>人被确诊为癌症，而每</a:t>
            </a:r>
            <a:r>
              <a:rPr lang="en-US" altLang="zh-CN" sz="1800" b="0" i="0" dirty="0">
                <a:solidFill>
                  <a:srgbClr val="202020"/>
                </a:solidFill>
                <a:effectLst/>
                <a:latin typeface="微软雅黑" panose="020B0503020204020204" pitchFamily="34" charset="-122"/>
                <a:ea typeface="微软雅黑" panose="020B0503020204020204" pitchFamily="34" charset="-122"/>
              </a:rPr>
              <a:t>10</a:t>
            </a:r>
            <a:r>
              <a:rPr lang="zh-CN" altLang="en-US" sz="1800" b="0" i="0" dirty="0">
                <a:solidFill>
                  <a:srgbClr val="202020"/>
                </a:solidFill>
                <a:effectLst/>
                <a:latin typeface="微软雅黑" panose="020B0503020204020204" pitchFamily="34" charset="-122"/>
                <a:ea typeface="微软雅黑" panose="020B0503020204020204" pitchFamily="34" charset="-122"/>
              </a:rPr>
              <a:t>分钟就有</a:t>
            </a:r>
            <a:r>
              <a:rPr lang="en-US" altLang="zh-CN" sz="1800" b="0" i="0" dirty="0">
                <a:solidFill>
                  <a:srgbClr val="202020"/>
                </a:solidFill>
                <a:effectLst/>
                <a:latin typeface="微软雅黑" panose="020B0503020204020204" pitchFamily="34" charset="-122"/>
                <a:ea typeface="微软雅黑" panose="020B0503020204020204" pitchFamily="34" charset="-122"/>
              </a:rPr>
              <a:t>55</a:t>
            </a:r>
            <a:r>
              <a:rPr lang="zh-CN" altLang="en-US" sz="1800" b="0" i="0" dirty="0">
                <a:solidFill>
                  <a:srgbClr val="202020"/>
                </a:solidFill>
                <a:effectLst/>
                <a:latin typeface="微软雅黑" panose="020B0503020204020204" pitchFamily="34" charset="-122"/>
                <a:ea typeface="微软雅黑" panose="020B0503020204020204" pitchFamily="34" charset="-122"/>
              </a:rPr>
              <a:t>人死于癌症。面对癌症发生的严峻局面，能将</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技术应用于癌症上将是全人类的福祉</a:t>
            </a:r>
            <a:endParaRPr lang="zh-CN" altLang="en-US" sz="1800" b="0" i="0" dirty="0">
              <a:solidFill>
                <a:srgbClr val="121212"/>
              </a:solidFill>
              <a:effectLst/>
              <a:latin typeface="-apple-system"/>
            </a:endParaRPr>
          </a:p>
          <a:p>
            <a:pPr marL="0" indent="0">
              <a:lnSpc>
                <a:spcPct val="110000"/>
              </a:lnSpc>
              <a:buNone/>
            </a:pP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pic>
        <p:nvPicPr>
          <p:cNvPr id="3074" name="Picture 2">
            <a:extLst>
              <a:ext uri="{FF2B5EF4-FFF2-40B4-BE49-F238E27FC236}">
                <a16:creationId xmlns:a16="http://schemas.microsoft.com/office/drawing/2014/main" id="{4829E23C-90FC-4D9B-BFE4-FE41CF405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550" y="1387736"/>
            <a:ext cx="5143500"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80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肿瘤疫苗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28</a:t>
            </a:fld>
            <a:endParaRPr kumimoji="1" lang="zh-CN" altLang="en-US" dirty="0"/>
          </a:p>
        </p:txBody>
      </p:sp>
      <p:sp>
        <p:nvSpPr>
          <p:cNvPr id="7" name="内容占位符 2"/>
          <p:cNvSpPr>
            <a:spLocks noGrp="1"/>
          </p:cNvSpPr>
          <p:nvPr>
            <p:ph idx="1"/>
          </p:nvPr>
        </p:nvSpPr>
        <p:spPr>
          <a:xfrm>
            <a:off x="1238885" y="1245870"/>
            <a:ext cx="4481431" cy="4535805"/>
          </a:xfrm>
        </p:spPr>
        <p:txBody>
          <a:bodyPr>
            <a:noAutofit/>
          </a:bodyPr>
          <a:lstStyle/>
          <a:p>
            <a:pPr marL="0" indent="0" algn="l">
              <a:buNone/>
            </a:pPr>
            <a:r>
              <a:rPr lang="zh-CN" altLang="en-US" sz="1800" b="0" i="0" dirty="0">
                <a:solidFill>
                  <a:srgbClr val="202020"/>
                </a:solidFill>
                <a:effectLst/>
                <a:latin typeface="微软雅黑" panose="020B0503020204020204" pitchFamily="34" charset="-122"/>
                <a:ea typeface="微软雅黑" panose="020B0503020204020204" pitchFamily="34" charset="-122"/>
              </a:rPr>
              <a:t>人们谈“癌”色变，为什么癌症如此难治？它相对于其他疾病来说有什么特征呢？</a:t>
            </a:r>
            <a:endParaRPr lang="en-US" altLang="zh-CN" sz="1800" b="0" i="0" dirty="0">
              <a:solidFill>
                <a:srgbClr val="202020"/>
              </a:solidFill>
              <a:effectLst/>
              <a:latin typeface="微软雅黑" panose="020B0503020204020204" pitchFamily="34" charset="-122"/>
              <a:ea typeface="微软雅黑" panose="020B0503020204020204" pitchFamily="34" charset="-122"/>
            </a:endParaRPr>
          </a:p>
          <a:p>
            <a:pPr marL="0" indent="0" algn="l">
              <a:buNone/>
            </a:pPr>
            <a:r>
              <a:rPr lang="zh-CN" altLang="en-US" sz="1800" dirty="0">
                <a:solidFill>
                  <a:srgbClr val="202020"/>
                </a:solidFill>
                <a:latin typeface="微软雅黑" panose="020B0503020204020204" pitchFamily="34" charset="-122"/>
                <a:ea typeface="微软雅黑" panose="020B0503020204020204" pitchFamily="34" charset="-122"/>
                <a:cs typeface="Segoe UI" panose="020B0502040204020203" pitchFamily="34" charset="0"/>
              </a:rPr>
              <a:t>癌细胞十大特征：</a:t>
            </a:r>
            <a:endParaRPr lang="en-US" altLang="zh-CN" sz="1800" dirty="0">
              <a:solidFill>
                <a:srgbClr val="202020"/>
              </a:solidFill>
              <a:latin typeface="微软雅黑" panose="020B0503020204020204" pitchFamily="34" charset="-122"/>
              <a:ea typeface="微软雅黑" panose="020B0503020204020204" pitchFamily="34" charset="-122"/>
              <a:cs typeface="Segoe UI" panose="020B0502040204020203" pitchFamily="34" charset="0"/>
            </a:endParaRP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①维持增殖信号；</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②逃避生长抑制剂；</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③抵抗细胞死亡；</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④无限分裂能力；</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⑤诱导新血管生成；</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⑥激活侵袭和转移；</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⑦基因组不稳定性；</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⑧促肿瘤的炎症；</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⑨异常能量代谢；</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⑩免疫逃逸机制。</a:t>
            </a:r>
          </a:p>
          <a:p>
            <a:pPr marL="0" indent="0" algn="l">
              <a:buNone/>
            </a:pP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pic>
        <p:nvPicPr>
          <p:cNvPr id="5122" name="Picture 2">
            <a:extLst>
              <a:ext uri="{FF2B5EF4-FFF2-40B4-BE49-F238E27FC236}">
                <a16:creationId xmlns:a16="http://schemas.microsoft.com/office/drawing/2014/main" id="{68901429-CED2-4BA9-9CDE-729A29CCD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316" y="1246187"/>
            <a:ext cx="4887378" cy="4365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505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肿瘤疫苗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29</a:t>
            </a:fld>
            <a:endParaRPr kumimoji="1" lang="zh-CN" altLang="en-US" dirty="0"/>
          </a:p>
        </p:txBody>
      </p:sp>
      <p:sp>
        <p:nvSpPr>
          <p:cNvPr id="7" name="内容占位符 2"/>
          <p:cNvSpPr>
            <a:spLocks noGrp="1"/>
          </p:cNvSpPr>
          <p:nvPr>
            <p:ph idx="1"/>
          </p:nvPr>
        </p:nvSpPr>
        <p:spPr>
          <a:xfrm>
            <a:off x="1238885" y="1245870"/>
            <a:ext cx="9454216" cy="4535805"/>
          </a:xfrm>
        </p:spPr>
        <p:txBody>
          <a:bodyPr>
            <a:noAutofit/>
          </a:bodyPr>
          <a:lstStyle/>
          <a:p>
            <a:pPr marL="0" indent="0" algn="l">
              <a:lnSpc>
                <a:spcPct val="150000"/>
              </a:lnSpc>
              <a:buNone/>
            </a:pPr>
            <a:r>
              <a:rPr lang="zh-CN" altLang="en-US" sz="1800" b="0" i="0" dirty="0">
                <a:solidFill>
                  <a:srgbClr val="202020"/>
                </a:solidFill>
                <a:effectLst/>
                <a:latin typeface="微软雅黑" panose="020B0503020204020204" pitchFamily="34" charset="-122"/>
                <a:ea typeface="微软雅黑" panose="020B0503020204020204" pitchFamily="34" charset="-122"/>
              </a:rPr>
              <a:t>以上这些特征使得癌症非常“狡猾”，善于伪装自己，从而逃避机体免疫系统识别和攻击。就比如：“人体警卫员”</a:t>
            </a:r>
            <a:r>
              <a:rPr lang="en-US" altLang="zh-CN" sz="1800" b="0" i="0" dirty="0">
                <a:solidFill>
                  <a:srgbClr val="202020"/>
                </a:solidFill>
                <a:effectLst/>
                <a:latin typeface="微软雅黑" panose="020B0503020204020204" pitchFamily="34" charset="-122"/>
                <a:ea typeface="微软雅黑" panose="020B0503020204020204" pitchFamily="34" charset="-122"/>
              </a:rPr>
              <a:t>T</a:t>
            </a:r>
            <a:r>
              <a:rPr lang="zh-CN" altLang="en-US" sz="1800" b="0" i="0" dirty="0">
                <a:solidFill>
                  <a:srgbClr val="202020"/>
                </a:solidFill>
                <a:effectLst/>
                <a:latin typeface="微软雅黑" panose="020B0503020204020204" pitchFamily="34" charset="-122"/>
                <a:ea typeface="微软雅黑" panose="020B0503020204020204" pitchFamily="34" charset="-122"/>
              </a:rPr>
              <a:t>细胞，会通过表达</a:t>
            </a:r>
            <a:r>
              <a:rPr lang="en-US" altLang="zh-CN" sz="1800" b="0" i="0" dirty="0">
                <a:solidFill>
                  <a:srgbClr val="202020"/>
                </a:solidFill>
                <a:effectLst/>
                <a:latin typeface="微软雅黑" panose="020B0503020204020204" pitchFamily="34" charset="-122"/>
                <a:ea typeface="微软雅黑" panose="020B0503020204020204" pitchFamily="34" charset="-122"/>
              </a:rPr>
              <a:t>PD-1</a:t>
            </a:r>
            <a:r>
              <a:rPr lang="zh-CN" altLang="en-US" sz="1800" b="0" i="0" dirty="0">
                <a:solidFill>
                  <a:srgbClr val="202020"/>
                </a:solidFill>
                <a:effectLst/>
                <a:latin typeface="微软雅黑" panose="020B0503020204020204" pitchFamily="34" charset="-122"/>
                <a:ea typeface="微软雅黑" panose="020B0503020204020204" pitchFamily="34" charset="-122"/>
              </a:rPr>
              <a:t>蛋白质，识别并结合正常细胞上的</a:t>
            </a:r>
            <a:r>
              <a:rPr lang="en-US" altLang="zh-CN" sz="1800" b="0" i="0" dirty="0">
                <a:solidFill>
                  <a:srgbClr val="202020"/>
                </a:solidFill>
                <a:effectLst/>
                <a:latin typeface="微软雅黑" panose="020B0503020204020204" pitchFamily="34" charset="-122"/>
                <a:ea typeface="微软雅黑" panose="020B0503020204020204" pitchFamily="34" charset="-122"/>
              </a:rPr>
              <a:t>PD-L1</a:t>
            </a:r>
            <a:r>
              <a:rPr lang="zh-CN" altLang="en-US" sz="1800" b="0" i="0" dirty="0">
                <a:solidFill>
                  <a:srgbClr val="202020"/>
                </a:solidFill>
                <a:effectLst/>
                <a:latin typeface="微软雅黑" panose="020B0503020204020204" pitchFamily="34" charset="-122"/>
                <a:ea typeface="微软雅黑" panose="020B0503020204020204" pitchFamily="34" charset="-122"/>
              </a:rPr>
              <a:t>蛋白，放行正常细胞。而“坏人”癌细胞也伪装表达</a:t>
            </a:r>
            <a:r>
              <a:rPr lang="en-US" altLang="zh-CN" sz="1800" b="0" i="0" dirty="0">
                <a:solidFill>
                  <a:srgbClr val="202020"/>
                </a:solidFill>
                <a:effectLst/>
                <a:latin typeface="微软雅黑" panose="020B0503020204020204" pitchFamily="34" charset="-122"/>
                <a:ea typeface="微软雅黑" panose="020B0503020204020204" pitchFamily="34" charset="-122"/>
              </a:rPr>
              <a:t>PD-L1</a:t>
            </a:r>
            <a:r>
              <a:rPr lang="zh-CN" altLang="en-US" sz="1800" b="0" i="0" dirty="0">
                <a:solidFill>
                  <a:srgbClr val="202020"/>
                </a:solidFill>
                <a:effectLst/>
                <a:latin typeface="微软雅黑" panose="020B0503020204020204" pitchFamily="34" charset="-122"/>
                <a:ea typeface="微软雅黑" panose="020B0503020204020204" pitchFamily="34" charset="-122"/>
              </a:rPr>
              <a:t>，让</a:t>
            </a:r>
            <a:r>
              <a:rPr lang="en-US" altLang="zh-CN" sz="1800" b="0" i="0" dirty="0">
                <a:solidFill>
                  <a:srgbClr val="202020"/>
                </a:solidFill>
                <a:effectLst/>
                <a:latin typeface="微软雅黑" panose="020B0503020204020204" pitchFamily="34" charset="-122"/>
                <a:ea typeface="微软雅黑" panose="020B0503020204020204" pitchFamily="34" charset="-122"/>
              </a:rPr>
              <a:t>T</a:t>
            </a:r>
            <a:r>
              <a:rPr lang="zh-CN" altLang="en-US" sz="1800" b="0" i="0" dirty="0">
                <a:solidFill>
                  <a:srgbClr val="202020"/>
                </a:solidFill>
                <a:effectLst/>
                <a:latin typeface="微软雅黑" panose="020B0503020204020204" pitchFamily="34" charset="-122"/>
                <a:ea typeface="微软雅黑" panose="020B0503020204020204" pitchFamily="34" charset="-122"/>
              </a:rPr>
              <a:t>细胞误以为是正常细胞，从而放弃攻击，使癌细胞自己得以生存和发展。</a:t>
            </a:r>
          </a:p>
          <a:p>
            <a:pPr marL="0" indent="0" algn="l">
              <a:lnSpc>
                <a:spcPct val="150000"/>
              </a:lnSpc>
              <a:buNone/>
            </a:pPr>
            <a:r>
              <a:rPr lang="zh-CN" altLang="en-US" sz="1800" b="0" i="0" dirty="0">
                <a:solidFill>
                  <a:srgbClr val="202020"/>
                </a:solidFill>
                <a:effectLst/>
                <a:latin typeface="微软雅黑" panose="020B0503020204020204" pitchFamily="34" charset="-122"/>
                <a:ea typeface="微软雅黑" panose="020B0503020204020204" pitchFamily="34" charset="-122"/>
              </a:rPr>
              <a:t>最重要的是，癌细胞通过多种机制频繁换装（改变与正常细胞不同的肿瘤特异性抗原），逃避机体免疫细胞对其的监视和攻击。</a:t>
            </a:r>
          </a:p>
          <a:p>
            <a:pPr marL="0" indent="0">
              <a:lnSpc>
                <a:spcPct val="110000"/>
              </a:lnSpc>
              <a:buNone/>
            </a:pP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03768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342" y="3156946"/>
            <a:ext cx="3387532" cy="889327"/>
          </a:xfrm>
        </p:spPr>
        <p:txBody>
          <a:bodyPr>
            <a:noAutofit/>
          </a:bodyPr>
          <a:lstStyle/>
          <a:p>
            <a:r>
              <a:rPr lang="en-US" altLang="zh-CN" sz="4400" dirty="0"/>
              <a:t>mRNA</a:t>
            </a:r>
            <a:r>
              <a:rPr lang="zh-CN" altLang="en-US" sz="4400" dirty="0"/>
              <a:t>简介</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3</a:t>
            </a:fld>
            <a:endParaRPr kumimoji="1" lang="zh-CN" altLang="en-US" dirty="0"/>
          </a:p>
        </p:txBody>
      </p:sp>
      <p:sp>
        <p:nvSpPr>
          <p:cNvPr id="6" name="文本占位符 5"/>
          <p:cNvSpPr>
            <a:spLocks noGrp="1"/>
          </p:cNvSpPr>
          <p:nvPr>
            <p:ph type="body" idx="1"/>
          </p:nvPr>
        </p:nvSpPr>
        <p:spPr/>
        <p:txBody>
          <a:bodyPr/>
          <a:lstStyle/>
          <a:p>
            <a:endParaRPr lang="zh-CN" altLang="en-US"/>
          </a:p>
        </p:txBody>
      </p:sp>
      <p:pic>
        <p:nvPicPr>
          <p:cNvPr id="3" name="图片 2">
            <a:extLst>
              <a:ext uri="{FF2B5EF4-FFF2-40B4-BE49-F238E27FC236}">
                <a16:creationId xmlns:a16="http://schemas.microsoft.com/office/drawing/2014/main" id="{744239C5-F317-49CE-AE7E-21843D7F4E71}"/>
              </a:ext>
            </a:extLst>
          </p:cNvPr>
          <p:cNvPicPr>
            <a:picLocks noChangeAspect="1"/>
          </p:cNvPicPr>
          <p:nvPr/>
        </p:nvPicPr>
        <p:blipFill rotWithShape="1">
          <a:blip r:embed="rId2"/>
          <a:srcRect b="12755"/>
          <a:stretch/>
        </p:blipFill>
        <p:spPr>
          <a:xfrm>
            <a:off x="5266858" y="-1"/>
            <a:ext cx="7101605" cy="3429001"/>
          </a:xfrm>
          <a:prstGeom prst="rect">
            <a:avLst/>
          </a:prstGeom>
        </p:spPr>
      </p:pic>
      <p:pic>
        <p:nvPicPr>
          <p:cNvPr id="5" name="图片 4">
            <a:extLst>
              <a:ext uri="{FF2B5EF4-FFF2-40B4-BE49-F238E27FC236}">
                <a16:creationId xmlns:a16="http://schemas.microsoft.com/office/drawing/2014/main" id="{CB55BB8E-5D42-4C17-94C3-89C415D17DD4}"/>
              </a:ext>
            </a:extLst>
          </p:cNvPr>
          <p:cNvPicPr>
            <a:picLocks noChangeAspect="1"/>
          </p:cNvPicPr>
          <p:nvPr/>
        </p:nvPicPr>
        <p:blipFill>
          <a:blip r:embed="rId3"/>
          <a:stretch>
            <a:fillRect/>
          </a:stretch>
        </p:blipFill>
        <p:spPr>
          <a:xfrm>
            <a:off x="5266858" y="3429001"/>
            <a:ext cx="7101605" cy="3429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肿瘤疫苗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30</a:t>
            </a:fld>
            <a:endParaRPr kumimoji="1" lang="zh-CN" altLang="en-US" dirty="0"/>
          </a:p>
        </p:txBody>
      </p:sp>
      <p:sp>
        <p:nvSpPr>
          <p:cNvPr id="7" name="内容占位符 2"/>
          <p:cNvSpPr>
            <a:spLocks noGrp="1"/>
          </p:cNvSpPr>
          <p:nvPr>
            <p:ph idx="1"/>
          </p:nvPr>
        </p:nvSpPr>
        <p:spPr>
          <a:xfrm>
            <a:off x="1238885" y="1245871"/>
            <a:ext cx="4602517" cy="4810684"/>
          </a:xfrm>
        </p:spPr>
        <p:txBody>
          <a:bodyPr>
            <a:noAutofit/>
          </a:bodyPr>
          <a:lstStyle/>
          <a:p>
            <a:pPr marL="0" indent="0">
              <a:lnSpc>
                <a:spcPct val="110000"/>
              </a:lnSpc>
              <a:buNone/>
            </a:pPr>
            <a:r>
              <a:rPr lang="en-US" altLang="zh-CN" sz="1800" b="0" i="0" dirty="0">
                <a:solidFill>
                  <a:srgbClr val="202020"/>
                </a:solidFill>
                <a:effectLst/>
                <a:latin typeface="微软雅黑" panose="020B0503020204020204" pitchFamily="34" charset="-122"/>
                <a:ea typeface="微软雅黑" panose="020B0503020204020204" pitchFamily="34" charset="-122"/>
              </a:rPr>
              <a:t>mRNA </a:t>
            </a:r>
            <a:r>
              <a:rPr lang="zh-CN" altLang="en-US" sz="1800" b="0" i="0" dirty="0">
                <a:solidFill>
                  <a:srgbClr val="202020"/>
                </a:solidFill>
                <a:effectLst/>
                <a:latin typeface="微软雅黑" panose="020B0503020204020204" pitchFamily="34" charset="-122"/>
                <a:ea typeface="微软雅黑" panose="020B0503020204020204" pitchFamily="34" charset="-122"/>
              </a:rPr>
              <a:t>疫苗具备高有效性、以及容易重新构建的特点，在人体内就像“作战指挥部”一样，激活人体先天性和适应性免疫系统识别癌细胞相关抗原。</a:t>
            </a:r>
            <a:endParaRPr lang="en-US" altLang="zh-CN" sz="1800" b="0" i="0" dirty="0">
              <a:solidFill>
                <a:srgbClr val="202020"/>
              </a:solidFill>
              <a:effectLst/>
              <a:latin typeface="微软雅黑" panose="020B0503020204020204" pitchFamily="34" charset="-122"/>
              <a:ea typeface="微软雅黑" panose="020B0503020204020204" pitchFamily="34" charset="-122"/>
            </a:endParaRPr>
          </a:p>
          <a:p>
            <a:pPr marL="0" indent="0" algn="just">
              <a:buNone/>
            </a:pP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肿瘤疫苗旨在靶向肿瘤相关抗原。这些抗原通常优先由肿瘤细胞表达或为肿瘤细胞所特有，释放后被树突状细胞（</a:t>
            </a:r>
            <a:r>
              <a:rPr lang="en-US" altLang="zh-CN" sz="1800" b="0" i="0" dirty="0">
                <a:solidFill>
                  <a:srgbClr val="202020"/>
                </a:solidFill>
                <a:effectLst/>
                <a:latin typeface="微软雅黑" panose="020B0503020204020204" pitchFamily="34" charset="-122"/>
                <a:ea typeface="微软雅黑" panose="020B0503020204020204" pitchFamily="34" charset="-122"/>
              </a:rPr>
              <a:t>DC</a:t>
            </a:r>
            <a:r>
              <a:rPr lang="zh-CN" altLang="en-US" sz="1800" b="0" i="0" dirty="0">
                <a:solidFill>
                  <a:srgbClr val="202020"/>
                </a:solidFill>
                <a:effectLst/>
                <a:latin typeface="微软雅黑" panose="020B0503020204020204" pitchFamily="34" charset="-122"/>
                <a:ea typeface="微软雅黑" panose="020B0503020204020204" pitchFamily="34" charset="-122"/>
              </a:rPr>
              <a:t>）这类抗原提呈细胞呈递给</a:t>
            </a:r>
            <a:r>
              <a:rPr lang="en-US" altLang="zh-CN" sz="1800" b="0" i="0" dirty="0">
                <a:solidFill>
                  <a:srgbClr val="202020"/>
                </a:solidFill>
                <a:effectLst/>
                <a:latin typeface="微软雅黑" panose="020B0503020204020204" pitchFamily="34" charset="-122"/>
                <a:ea typeface="微软雅黑" panose="020B0503020204020204" pitchFamily="34" charset="-122"/>
              </a:rPr>
              <a:t>T</a:t>
            </a:r>
            <a:r>
              <a:rPr lang="zh-CN" altLang="en-US" sz="1800" b="0" i="0" dirty="0">
                <a:solidFill>
                  <a:srgbClr val="202020"/>
                </a:solidFill>
                <a:effectLst/>
                <a:latin typeface="微软雅黑" panose="020B0503020204020204" pitchFamily="34" charset="-122"/>
                <a:ea typeface="微软雅黑" panose="020B0503020204020204" pitchFamily="34" charset="-122"/>
              </a:rPr>
              <a:t>细胞，随后</a:t>
            </a:r>
            <a:r>
              <a:rPr lang="en-US" altLang="zh-CN" sz="1800" b="0" i="0" dirty="0">
                <a:solidFill>
                  <a:srgbClr val="202020"/>
                </a:solidFill>
                <a:effectLst/>
                <a:latin typeface="微软雅黑" panose="020B0503020204020204" pitchFamily="34" charset="-122"/>
                <a:ea typeface="微软雅黑" panose="020B0503020204020204" pitchFamily="34" charset="-122"/>
              </a:rPr>
              <a:t>T</a:t>
            </a:r>
            <a:r>
              <a:rPr lang="zh-CN" altLang="en-US" sz="1800" b="0" i="0" dirty="0">
                <a:solidFill>
                  <a:srgbClr val="202020"/>
                </a:solidFill>
                <a:effectLst/>
                <a:latin typeface="微软雅黑" panose="020B0503020204020204" pitchFamily="34" charset="-122"/>
                <a:ea typeface="微软雅黑" panose="020B0503020204020204" pitchFamily="34" charset="-122"/>
              </a:rPr>
              <a:t>细胞就通过识别肿瘤组织中的特异性抗原发挥杀伤作用。但是肿瘤细胞表达的新抗原水平较低，不足以激发强有力的免疫反应。</a:t>
            </a:r>
          </a:p>
          <a:p>
            <a:pPr marL="0" indent="0">
              <a:lnSpc>
                <a:spcPct val="110000"/>
              </a:lnSpc>
              <a:buNone/>
            </a:pP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肿瘤疫苗一般是使用</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为基础完成制备并注射入体内，通过人体细胞的蛋白质合成系统合成出特异性抗原蛋白，作为“靶标”，诱导机体产生对“靶标”的免疫应答，进而针对性攻击肿瘤细胞。</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pic>
        <p:nvPicPr>
          <p:cNvPr id="7170" name="Picture 2">
            <a:extLst>
              <a:ext uri="{FF2B5EF4-FFF2-40B4-BE49-F238E27FC236}">
                <a16:creationId xmlns:a16="http://schemas.microsoft.com/office/drawing/2014/main" id="{6DECF7EA-88DB-4BA5-9B4A-33EEA702F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879" y="1334509"/>
            <a:ext cx="5500713" cy="4151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938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肿瘤疫苗</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31</a:t>
            </a:fld>
            <a:endParaRPr kumimoji="1" lang="zh-CN" altLang="en-US" dirty="0"/>
          </a:p>
        </p:txBody>
      </p:sp>
      <p:sp>
        <p:nvSpPr>
          <p:cNvPr id="7" name="内容占位符 2"/>
          <p:cNvSpPr>
            <a:spLocks noGrp="1"/>
          </p:cNvSpPr>
          <p:nvPr>
            <p:ph idx="1"/>
          </p:nvPr>
        </p:nvSpPr>
        <p:spPr>
          <a:xfrm>
            <a:off x="1238885" y="1245870"/>
            <a:ext cx="9723157" cy="4535805"/>
          </a:xfrm>
        </p:spPr>
        <p:txBody>
          <a:bodyPr>
            <a:noAutofit/>
          </a:bodyPr>
          <a:lstStyle/>
          <a:p>
            <a:pPr marL="0" indent="0" algn="l">
              <a:buNone/>
            </a:pPr>
            <a:r>
              <a:rPr lang="en-US" altLang="zh-CN" sz="1800" b="1" i="0" dirty="0">
                <a:effectLst/>
                <a:latin typeface="微软雅黑" panose="020B0503020204020204" pitchFamily="34" charset="-122"/>
                <a:ea typeface="微软雅黑" panose="020B0503020204020204" pitchFamily="34" charset="-122"/>
              </a:rPr>
              <a:t>mRNA</a:t>
            </a:r>
            <a:r>
              <a:rPr lang="zh-CN" altLang="en-US" sz="1800" b="1" i="0" dirty="0">
                <a:effectLst/>
                <a:latin typeface="微软雅黑" panose="020B0503020204020204" pitchFamily="34" charset="-122"/>
                <a:ea typeface="微软雅黑" panose="020B0503020204020204" pitchFamily="34" charset="-122"/>
              </a:rPr>
              <a:t>疫苗治疗肿瘤的挑战</a:t>
            </a:r>
            <a:endParaRPr lang="zh-CN" altLang="en-US" sz="1800" b="0" i="0" dirty="0">
              <a:effectLst/>
              <a:latin typeface="微软雅黑" panose="020B0503020204020204" pitchFamily="34" charset="-122"/>
              <a:ea typeface="微软雅黑" panose="020B0503020204020204" pitchFamily="34" charset="-122"/>
            </a:endParaRPr>
          </a:p>
          <a:p>
            <a:pPr marL="0" indent="0" algn="l">
              <a:buNone/>
            </a:pPr>
            <a:r>
              <a:rPr lang="zh-CN" altLang="en-US" sz="1800" b="0" i="0" dirty="0">
                <a:solidFill>
                  <a:srgbClr val="202020"/>
                </a:solidFill>
                <a:effectLst/>
                <a:latin typeface="微软雅黑" panose="020B0503020204020204" pitchFamily="34" charset="-122"/>
                <a:ea typeface="微软雅黑" panose="020B0503020204020204" pitchFamily="34" charset="-122"/>
              </a:rPr>
              <a:t>在</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疫苗发挥作用的过程中，构建特异性抗原的</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序列、</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胞内递送策略、激活强大的免疫系统是三大重要环节。</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在构建特异性抗原的</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序列中往往分为</a:t>
            </a:r>
            <a:r>
              <a:rPr lang="en-US" altLang="zh-CN" sz="1800" b="0" i="0" dirty="0">
                <a:solidFill>
                  <a:srgbClr val="202020"/>
                </a:solidFill>
                <a:effectLst/>
                <a:latin typeface="微软雅黑" panose="020B0503020204020204" pitchFamily="34" charset="-122"/>
                <a:ea typeface="微软雅黑" panose="020B0503020204020204" pitchFamily="34" charset="-122"/>
              </a:rPr>
              <a:t>2</a:t>
            </a:r>
            <a:r>
              <a:rPr lang="zh-CN" altLang="en-US" sz="1800" b="0" i="0" dirty="0">
                <a:solidFill>
                  <a:srgbClr val="202020"/>
                </a:solidFill>
                <a:effectLst/>
                <a:latin typeface="微软雅黑" panose="020B0503020204020204" pitchFamily="34" charset="-122"/>
                <a:ea typeface="微软雅黑" panose="020B0503020204020204" pitchFamily="34" charset="-122"/>
              </a:rPr>
              <a:t>类：非复制型和自扩增型。非复制</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只编码靶抗原，而自扩增</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疫苗也编码病毒的复制机制。</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肿瘤疫苗通常采用非复制型</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疫苗技术。在过去</a:t>
            </a:r>
            <a:r>
              <a:rPr lang="en-US" altLang="zh-CN" sz="1800" b="0" i="0" dirty="0">
                <a:solidFill>
                  <a:srgbClr val="202020"/>
                </a:solidFill>
                <a:effectLst/>
                <a:latin typeface="微软雅黑" panose="020B0503020204020204" pitchFamily="34" charset="-122"/>
                <a:ea typeface="微软雅黑" panose="020B0503020204020204" pitchFamily="34" charset="-122"/>
              </a:rPr>
              <a:t>30</a:t>
            </a:r>
            <a:r>
              <a:rPr lang="zh-CN" altLang="en-US" sz="1800" b="0" i="0" dirty="0">
                <a:solidFill>
                  <a:srgbClr val="202020"/>
                </a:solidFill>
                <a:effectLst/>
                <a:latin typeface="微软雅黑" panose="020B0503020204020204" pitchFamily="34" charset="-122"/>
                <a:ea typeface="微软雅黑" panose="020B0503020204020204" pitchFamily="34" charset="-122"/>
              </a:rPr>
              <a:t>年里，人们通过修饰</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非编码元件和编码区，提高了</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的翻译效率和稳定性。</a:t>
            </a:r>
          </a:p>
          <a:p>
            <a:pPr algn="l"/>
            <a:r>
              <a:rPr lang="zh-CN" altLang="en-US" sz="1800" b="0" i="0" dirty="0">
                <a:solidFill>
                  <a:srgbClr val="202020"/>
                </a:solidFill>
                <a:effectLst/>
                <a:latin typeface="微软雅黑" panose="020B0503020204020204" pitchFamily="34" charset="-122"/>
                <a:ea typeface="微软雅黑" panose="020B0503020204020204" pitchFamily="34" charset="-122"/>
              </a:rPr>
              <a:t>但是将</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胞内递送到正确的细胞并因此诱导强大的免疫激活是具有挑战性的。裸露的</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很容易被细胞外</a:t>
            </a:r>
            <a:r>
              <a:rPr lang="en-US" altLang="zh-CN" sz="1800" b="0" i="0" dirty="0">
                <a:solidFill>
                  <a:srgbClr val="202020"/>
                </a:solidFill>
                <a:effectLst/>
                <a:latin typeface="微软雅黑" panose="020B0503020204020204" pitchFamily="34" charset="-122"/>
                <a:ea typeface="微软雅黑" panose="020B0503020204020204" pitchFamily="34" charset="-122"/>
              </a:rPr>
              <a:t>RNA</a:t>
            </a:r>
            <a:r>
              <a:rPr lang="zh-CN" altLang="en-US" sz="1800" b="0" i="0" dirty="0">
                <a:solidFill>
                  <a:srgbClr val="202020"/>
                </a:solidFill>
                <a:effectLst/>
                <a:latin typeface="微软雅黑" panose="020B0503020204020204" pitchFamily="34" charset="-122"/>
                <a:ea typeface="微软雅黑" panose="020B0503020204020204" pitchFamily="34" charset="-122"/>
              </a:rPr>
              <a:t>酶降解，哪怕进入细胞也易在溶酶体聚集，抵达不了发挥作用的地方。目前的方法包括离体</a:t>
            </a:r>
            <a:r>
              <a:rPr lang="en-US" altLang="zh-CN" sz="1800" b="0" i="0" dirty="0">
                <a:solidFill>
                  <a:srgbClr val="202020"/>
                </a:solidFill>
                <a:effectLst/>
                <a:latin typeface="微软雅黑" panose="020B0503020204020204" pitchFamily="34" charset="-122"/>
                <a:ea typeface="微软雅黑" panose="020B0503020204020204" pitchFamily="34" charset="-122"/>
              </a:rPr>
              <a:t>DC</a:t>
            </a:r>
            <a:r>
              <a:rPr lang="zh-CN" altLang="en-US" sz="1800" b="0" i="0" dirty="0">
                <a:solidFill>
                  <a:srgbClr val="202020"/>
                </a:solidFill>
                <a:effectLst/>
                <a:latin typeface="微软雅黑" panose="020B0503020204020204" pitchFamily="34" charset="-122"/>
                <a:ea typeface="微软雅黑" panose="020B0503020204020204" pitchFamily="34" charset="-122"/>
              </a:rPr>
              <a:t>转入</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并回输，体内注射裸</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，和阳离子脂质和聚合物为基础的输送。肿瘤</a:t>
            </a:r>
            <a:r>
              <a:rPr lang="en-US" altLang="zh-CN" sz="1800" b="0" i="0" dirty="0">
                <a:solidFill>
                  <a:srgbClr val="202020"/>
                </a:solidFill>
                <a:effectLst/>
                <a:latin typeface="微软雅黑" panose="020B0503020204020204" pitchFamily="34" charset="-122"/>
                <a:ea typeface="微软雅黑" panose="020B0503020204020204" pitchFamily="34" charset="-122"/>
              </a:rPr>
              <a:t>mRNA</a:t>
            </a:r>
            <a:r>
              <a:rPr lang="zh-CN" altLang="en-US" sz="1800" b="0" i="0" dirty="0">
                <a:solidFill>
                  <a:srgbClr val="202020"/>
                </a:solidFill>
                <a:effectLst/>
                <a:latin typeface="微软雅黑" panose="020B0503020204020204" pitchFamily="34" charset="-122"/>
                <a:ea typeface="微软雅黑" panose="020B0503020204020204" pitchFamily="34" charset="-122"/>
              </a:rPr>
              <a:t>疫苗目前使用最广泛研究最多的就是阳离子脂质和聚合物为基础的输送。</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67682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mRNA</a:t>
            </a:r>
            <a:r>
              <a:rPr lang="zh-CN" altLang="en-US" dirty="0"/>
              <a:t>应用</a:t>
            </a: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32</a:t>
            </a:fld>
            <a:endParaRPr kumimoji="1" lang="zh-CN" altLang="en-US" dirty="0"/>
          </a:p>
        </p:txBody>
      </p:sp>
      <p:sp>
        <p:nvSpPr>
          <p:cNvPr id="7" name="内容占位符 2"/>
          <p:cNvSpPr>
            <a:spLocks noGrp="1"/>
          </p:cNvSpPr>
          <p:nvPr>
            <p:ph idx="1"/>
          </p:nvPr>
        </p:nvSpPr>
        <p:spPr>
          <a:xfrm>
            <a:off x="1238885" y="1245870"/>
            <a:ext cx="9723157" cy="4535805"/>
          </a:xfrm>
        </p:spPr>
        <p:txBody>
          <a:bodyPr>
            <a:noAutofit/>
          </a:bodyPr>
          <a:lstStyle/>
          <a:p>
            <a:pPr marL="0" indent="0" algn="l">
              <a:buNone/>
            </a:pPr>
            <a:r>
              <a:rPr lang="zh-CN" altLang="en-US" sz="1800" b="1" dirty="0">
                <a:latin typeface="Segoe UI" panose="020B0502040204020203" pitchFamily="34" charset="0"/>
                <a:ea typeface="等线" panose="02010600030101010101" pitchFamily="2" charset="-122"/>
                <a:cs typeface="Segoe UI" panose="020B0502040204020203" pitchFamily="34" charset="0"/>
              </a:rPr>
              <a:t>参考：</a:t>
            </a:r>
            <a:endParaRPr lang="en-US" altLang="zh-CN" sz="1800" b="1" dirty="0">
              <a:latin typeface="Segoe UI" panose="020B0502040204020203" pitchFamily="34" charset="0"/>
              <a:ea typeface="等线" panose="02010600030101010101" pitchFamily="2" charset="-122"/>
              <a:cs typeface="Segoe UI" panose="020B0502040204020203" pitchFamily="34" charset="0"/>
            </a:endParaRPr>
          </a:p>
          <a:p>
            <a:pPr marL="0" indent="0" algn="l">
              <a:buNone/>
            </a:pPr>
            <a:r>
              <a:rPr lang="en-US" altLang="zh-CN" sz="1400" dirty="0">
                <a:solidFill>
                  <a:srgbClr val="B28600"/>
                </a:solidFill>
                <a:hlinkClick r:id="rId2">
                  <a:extLst>
                    <a:ext uri="{A12FA001-AC4F-418D-AE19-62706E023703}">
                      <ahyp:hlinkClr xmlns:ahyp="http://schemas.microsoft.com/office/drawing/2018/hyperlinkcolor" val="tx"/>
                    </a:ext>
                  </a:extLst>
                </a:hlinkClick>
              </a:rPr>
              <a:t>mRNA</a:t>
            </a:r>
            <a:r>
              <a:rPr lang="zh-CN" altLang="en-US" sz="1400" dirty="0">
                <a:solidFill>
                  <a:srgbClr val="B28600"/>
                </a:solidFill>
                <a:hlinkClick r:id="rId2">
                  <a:extLst>
                    <a:ext uri="{A12FA001-AC4F-418D-AE19-62706E023703}">
                      <ahyp:hlinkClr xmlns:ahyp="http://schemas.microsoft.com/office/drawing/2018/hyperlinkcolor" val="tx"/>
                    </a:ext>
                  </a:extLst>
                </a:hlinkClick>
              </a:rPr>
              <a:t>疫苗技术在肿瘤领域的技术介绍与应用展望</a:t>
            </a:r>
            <a:r>
              <a:rPr lang="en-US" altLang="zh-CN" sz="1400" dirty="0">
                <a:solidFill>
                  <a:srgbClr val="B28600"/>
                </a:solidFill>
                <a:hlinkClick r:id="rId2">
                  <a:extLst>
                    <a:ext uri="{A12FA001-AC4F-418D-AE19-62706E023703}">
                      <ahyp:hlinkClr xmlns:ahyp="http://schemas.microsoft.com/office/drawing/2018/hyperlinkcolor" val="tx"/>
                    </a:ext>
                  </a:extLst>
                </a:hlinkClick>
              </a:rPr>
              <a:t>|mRNA</a:t>
            </a:r>
            <a:r>
              <a:rPr lang="zh-CN" altLang="en-US" sz="1400" dirty="0">
                <a:solidFill>
                  <a:srgbClr val="B28600"/>
                </a:solidFill>
                <a:hlinkClick r:id="rId2">
                  <a:extLst>
                    <a:ext uri="{A12FA001-AC4F-418D-AE19-62706E023703}">
                      <ahyp:hlinkClr xmlns:ahyp="http://schemas.microsoft.com/office/drawing/2018/hyperlinkcolor" val="tx"/>
                    </a:ext>
                  </a:extLst>
                </a:hlinkClick>
              </a:rPr>
              <a:t>疫苗</a:t>
            </a:r>
            <a:r>
              <a:rPr lang="en-US" altLang="zh-CN" sz="1400" dirty="0">
                <a:solidFill>
                  <a:srgbClr val="B28600"/>
                </a:solidFill>
                <a:hlinkClick r:id="rId2">
                  <a:extLst>
                    <a:ext uri="{A12FA001-AC4F-418D-AE19-62706E023703}">
                      <ahyp:hlinkClr xmlns:ahyp="http://schemas.microsoft.com/office/drawing/2018/hyperlinkcolor" val="tx"/>
                    </a:ext>
                  </a:extLst>
                </a:hlinkClick>
              </a:rPr>
              <a:t>|</a:t>
            </a:r>
            <a:r>
              <a:rPr lang="zh-CN" altLang="en-US" sz="1400" dirty="0">
                <a:solidFill>
                  <a:srgbClr val="B28600"/>
                </a:solidFill>
                <a:hlinkClick r:id="rId2">
                  <a:extLst>
                    <a:ext uri="{A12FA001-AC4F-418D-AE19-62706E023703}">
                      <ahyp:hlinkClr xmlns:ahyp="http://schemas.microsoft.com/office/drawing/2018/hyperlinkcolor" val="tx"/>
                    </a:ext>
                  </a:extLst>
                </a:hlinkClick>
              </a:rPr>
              <a:t>癌症疫苗</a:t>
            </a:r>
            <a:r>
              <a:rPr lang="en-US" altLang="zh-CN" sz="1400" dirty="0">
                <a:solidFill>
                  <a:srgbClr val="B28600"/>
                </a:solidFill>
                <a:hlinkClick r:id="rId2">
                  <a:extLst>
                    <a:ext uri="{A12FA001-AC4F-418D-AE19-62706E023703}">
                      <ahyp:hlinkClr xmlns:ahyp="http://schemas.microsoft.com/office/drawing/2018/hyperlinkcolor" val="tx"/>
                    </a:ext>
                  </a:extLst>
                </a:hlinkClick>
              </a:rPr>
              <a:t>|-</a:t>
            </a:r>
            <a:r>
              <a:rPr lang="zh-CN" altLang="en-US" sz="1400" dirty="0">
                <a:solidFill>
                  <a:srgbClr val="B28600"/>
                </a:solidFill>
                <a:hlinkClick r:id="rId2">
                  <a:extLst>
                    <a:ext uri="{A12FA001-AC4F-418D-AE19-62706E023703}">
                      <ahyp:hlinkClr xmlns:ahyp="http://schemas.microsoft.com/office/drawing/2018/hyperlinkcolor" val="tx"/>
                    </a:ext>
                  </a:extLst>
                </a:hlinkClick>
              </a:rPr>
              <a:t>健康界 </a:t>
            </a:r>
            <a:r>
              <a:rPr lang="en-US" altLang="zh-CN" sz="1400" dirty="0">
                <a:hlinkClick r:id="rId2">
                  <a:extLst>
                    <a:ext uri="{A12FA001-AC4F-418D-AE19-62706E023703}">
                      <ahyp:hlinkClr xmlns:ahyp="http://schemas.microsoft.com/office/drawing/2018/hyperlinkcolor" val="tx"/>
                    </a:ext>
                  </a:extLst>
                </a:hlinkClick>
              </a:rPr>
              <a:t>(cn-healthcare.com)</a:t>
            </a:r>
            <a:endParaRPr lang="en-US" altLang="zh-CN" sz="1400" dirty="0"/>
          </a:p>
          <a:p>
            <a:pPr marL="0" indent="0" algn="l">
              <a:buNone/>
            </a:pPr>
            <a:r>
              <a:rPr lang="zh-CN" altLang="en-US" sz="1400" dirty="0">
                <a:solidFill>
                  <a:srgbClr val="B28600"/>
                </a:solidFill>
                <a:hlinkClick r:id="rId3">
                  <a:extLst>
                    <a:ext uri="{A12FA001-AC4F-418D-AE19-62706E023703}">
                      <ahyp:hlinkClr xmlns:ahyp="http://schemas.microsoft.com/office/drawing/2018/hyperlinkcolor" val="tx"/>
                    </a:ext>
                  </a:extLst>
                </a:hlinkClick>
              </a:rPr>
              <a:t>浅谈</a:t>
            </a:r>
            <a:r>
              <a:rPr lang="en-US" altLang="zh-CN" sz="1400" dirty="0">
                <a:solidFill>
                  <a:srgbClr val="B28600"/>
                </a:solidFill>
                <a:hlinkClick r:id="rId3">
                  <a:extLst>
                    <a:ext uri="{A12FA001-AC4F-418D-AE19-62706E023703}">
                      <ahyp:hlinkClr xmlns:ahyp="http://schemas.microsoft.com/office/drawing/2018/hyperlinkcolor" val="tx"/>
                    </a:ext>
                  </a:extLst>
                </a:hlinkClick>
              </a:rPr>
              <a:t>mRNA</a:t>
            </a:r>
            <a:r>
              <a:rPr lang="zh-CN" altLang="en-US" sz="1400" dirty="0">
                <a:solidFill>
                  <a:srgbClr val="B28600"/>
                </a:solidFill>
                <a:hlinkClick r:id="rId3">
                  <a:extLst>
                    <a:ext uri="{A12FA001-AC4F-418D-AE19-62706E023703}">
                      <ahyp:hlinkClr xmlns:ahyp="http://schemas.microsoft.com/office/drawing/2018/hyperlinkcolor" val="tx"/>
                    </a:ext>
                  </a:extLst>
                </a:hlinkClick>
              </a:rPr>
              <a:t>疫苗及其作用原理</a:t>
            </a:r>
            <a:r>
              <a:rPr lang="en-US" altLang="zh-CN" sz="1400" dirty="0">
                <a:solidFill>
                  <a:srgbClr val="B28600"/>
                </a:solidFill>
                <a:hlinkClick r:id="rId3">
                  <a:extLst>
                    <a:ext uri="{A12FA001-AC4F-418D-AE19-62706E023703}">
                      <ahyp:hlinkClr xmlns:ahyp="http://schemas.microsoft.com/office/drawing/2018/hyperlinkcolor" val="tx"/>
                    </a:ext>
                  </a:extLst>
                </a:hlinkClick>
              </a:rPr>
              <a:t>【2/2】 - </a:t>
            </a:r>
            <a:r>
              <a:rPr lang="zh-CN" altLang="en-US" sz="1400" dirty="0">
                <a:solidFill>
                  <a:srgbClr val="B28600"/>
                </a:solidFill>
                <a:hlinkClick r:id="rId3">
                  <a:extLst>
                    <a:ext uri="{A12FA001-AC4F-418D-AE19-62706E023703}">
                      <ahyp:hlinkClr xmlns:ahyp="http://schemas.microsoft.com/office/drawing/2018/hyperlinkcolor" val="tx"/>
                    </a:ext>
                  </a:extLst>
                </a:hlinkClick>
              </a:rPr>
              <a:t>知乎 </a:t>
            </a:r>
            <a:r>
              <a:rPr lang="en-US" altLang="zh-CN" sz="1400" dirty="0">
                <a:hlinkClick r:id="rId3">
                  <a:extLst>
                    <a:ext uri="{A12FA001-AC4F-418D-AE19-62706E023703}">
                      <ahyp:hlinkClr xmlns:ahyp="http://schemas.microsoft.com/office/drawing/2018/hyperlinkcolor" val="tx"/>
                    </a:ext>
                  </a:extLst>
                </a:hlinkClick>
              </a:rPr>
              <a:t>(zhihu.com)</a:t>
            </a:r>
            <a:endParaRPr lang="en-US" altLang="zh-CN" sz="1400" dirty="0"/>
          </a:p>
          <a:p>
            <a:pPr marL="0" indent="0" algn="l">
              <a:buNone/>
            </a:pPr>
            <a:r>
              <a:rPr lang="zh-CN" altLang="en-US" sz="1400" dirty="0">
                <a:solidFill>
                  <a:srgbClr val="B28600"/>
                </a:solidFill>
                <a:hlinkClick r:id="rId4">
                  <a:extLst>
                    <a:ext uri="{A12FA001-AC4F-418D-AE19-62706E023703}">
                      <ahyp:hlinkClr xmlns:ahyp="http://schemas.microsoft.com/office/drawing/2018/hyperlinkcolor" val="tx"/>
                    </a:ext>
                  </a:extLst>
                </a:hlinkClick>
              </a:rPr>
              <a:t>珍藏版：</a:t>
            </a:r>
            <a:r>
              <a:rPr lang="en-US" altLang="zh-CN" sz="1400" dirty="0">
                <a:solidFill>
                  <a:srgbClr val="B28600"/>
                </a:solidFill>
                <a:hlinkClick r:id="rId4">
                  <a:extLst>
                    <a:ext uri="{A12FA001-AC4F-418D-AE19-62706E023703}">
                      <ahyp:hlinkClr xmlns:ahyp="http://schemas.microsoft.com/office/drawing/2018/hyperlinkcolor" val="tx"/>
                    </a:ext>
                  </a:extLst>
                </a:hlinkClick>
              </a:rPr>
              <a:t>mRNA</a:t>
            </a:r>
            <a:r>
              <a:rPr lang="zh-CN" altLang="en-US" sz="1400" dirty="0">
                <a:solidFill>
                  <a:srgbClr val="B28600"/>
                </a:solidFill>
                <a:hlinkClick r:id="rId4">
                  <a:extLst>
                    <a:ext uri="{A12FA001-AC4F-418D-AE19-62706E023703}">
                      <ahyp:hlinkClr xmlns:ahyp="http://schemas.microsoft.com/office/drawing/2018/hyperlinkcolor" val="tx"/>
                    </a:ext>
                  </a:extLst>
                </a:hlinkClick>
              </a:rPr>
              <a:t>治疗领域的挑战与展望</a:t>
            </a:r>
            <a:r>
              <a:rPr lang="en-US" altLang="zh-CN" sz="1400" dirty="0">
                <a:solidFill>
                  <a:srgbClr val="B28600"/>
                </a:solidFill>
                <a:hlinkClick r:id="rId4">
                  <a:extLst>
                    <a:ext uri="{A12FA001-AC4F-418D-AE19-62706E023703}">
                      <ahyp:hlinkClr xmlns:ahyp="http://schemas.microsoft.com/office/drawing/2018/hyperlinkcolor" val="tx"/>
                    </a:ext>
                  </a:extLst>
                </a:hlinkClick>
              </a:rPr>
              <a:t>|mRNA|</a:t>
            </a:r>
            <a:r>
              <a:rPr lang="zh-CN" altLang="en-US" sz="1400" dirty="0">
                <a:solidFill>
                  <a:srgbClr val="B28600"/>
                </a:solidFill>
                <a:hlinkClick r:id="rId4">
                  <a:extLst>
                    <a:ext uri="{A12FA001-AC4F-418D-AE19-62706E023703}">
                      <ahyp:hlinkClr xmlns:ahyp="http://schemas.microsoft.com/office/drawing/2018/hyperlinkcolor" val="tx"/>
                    </a:ext>
                  </a:extLst>
                </a:hlinkClick>
              </a:rPr>
              <a:t>蛋白质</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治疗</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疫苗</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编码</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效率</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肿瘤</a:t>
            </a:r>
            <a:r>
              <a:rPr lang="en-US" altLang="zh-CN" sz="1400" dirty="0">
                <a:solidFill>
                  <a:srgbClr val="B28600"/>
                </a:solidFill>
                <a:hlinkClick r:id="rId4">
                  <a:extLst>
                    <a:ext uri="{A12FA001-AC4F-418D-AE19-62706E023703}">
                      <ahyp:hlinkClr xmlns:ahyp="http://schemas.microsoft.com/office/drawing/2018/hyperlinkcolor" val="tx"/>
                    </a:ext>
                  </a:extLst>
                </a:hlinkClick>
              </a:rPr>
              <a:t>|-</a:t>
            </a:r>
            <a:r>
              <a:rPr lang="zh-CN" altLang="en-US" sz="1400" dirty="0">
                <a:solidFill>
                  <a:srgbClr val="B28600"/>
                </a:solidFill>
                <a:hlinkClick r:id="rId4">
                  <a:extLst>
                    <a:ext uri="{A12FA001-AC4F-418D-AE19-62706E023703}">
                      <ahyp:hlinkClr xmlns:ahyp="http://schemas.microsoft.com/office/drawing/2018/hyperlinkcolor" val="tx"/>
                    </a:ext>
                  </a:extLst>
                </a:hlinkClick>
              </a:rPr>
              <a:t>健康界 </a:t>
            </a:r>
            <a:r>
              <a:rPr lang="en-US" altLang="zh-CN" sz="1400" dirty="0">
                <a:hlinkClick r:id="rId4">
                  <a:extLst>
                    <a:ext uri="{A12FA001-AC4F-418D-AE19-62706E023703}">
                      <ahyp:hlinkClr xmlns:ahyp="http://schemas.microsoft.com/office/drawing/2018/hyperlinkcolor" val="tx"/>
                    </a:ext>
                  </a:extLst>
                </a:hlinkClick>
              </a:rPr>
              <a:t>(cn-healthcare.com)</a:t>
            </a:r>
            <a:endParaRPr lang="en-US" altLang="zh-CN" sz="1400" dirty="0"/>
          </a:p>
          <a:p>
            <a:pPr marL="0" indent="0" algn="l">
              <a:buNone/>
            </a:pPr>
            <a:r>
              <a:rPr lang="zh-CN" altLang="en-US" sz="1400" dirty="0">
                <a:solidFill>
                  <a:srgbClr val="B28600"/>
                </a:solidFill>
                <a:hlinkClick r:id="rId5">
                  <a:extLst>
                    <a:ext uri="{A12FA001-AC4F-418D-AE19-62706E023703}">
                      <ahyp:hlinkClr xmlns:ahyp="http://schemas.microsoft.com/office/drawing/2018/hyperlinkcolor" val="tx"/>
                    </a:ext>
                  </a:extLst>
                </a:hlinkClick>
              </a:rPr>
              <a:t>一文解析肿瘤免疫治疗的原理、机制、分类</a:t>
            </a:r>
            <a:r>
              <a:rPr lang="en-US" altLang="zh-CN" sz="1400" dirty="0">
                <a:solidFill>
                  <a:srgbClr val="B28600"/>
                </a:solidFill>
                <a:hlinkClick r:id="rId5">
                  <a:extLst>
                    <a:ext uri="{A12FA001-AC4F-418D-AE19-62706E023703}">
                      <ahyp:hlinkClr xmlns:ahyp="http://schemas.microsoft.com/office/drawing/2018/hyperlinkcolor" val="tx"/>
                    </a:ext>
                  </a:extLst>
                </a:hlinkClick>
              </a:rPr>
              <a:t>_</a:t>
            </a:r>
            <a:r>
              <a:rPr lang="zh-CN" altLang="en-US" sz="1400" dirty="0">
                <a:solidFill>
                  <a:srgbClr val="B28600"/>
                </a:solidFill>
                <a:hlinkClick r:id="rId5">
                  <a:extLst>
                    <a:ext uri="{A12FA001-AC4F-418D-AE19-62706E023703}">
                      <ahyp:hlinkClr xmlns:ahyp="http://schemas.microsoft.com/office/drawing/2018/hyperlinkcolor" val="tx"/>
                    </a:ext>
                  </a:extLst>
                </a:hlinkClick>
              </a:rPr>
              <a:t>癌细胞 </a:t>
            </a:r>
            <a:r>
              <a:rPr lang="en-US" altLang="zh-CN" sz="1400" dirty="0">
                <a:hlinkClick r:id="rId5">
                  <a:extLst>
                    <a:ext uri="{A12FA001-AC4F-418D-AE19-62706E023703}">
                      <ahyp:hlinkClr xmlns:ahyp="http://schemas.microsoft.com/office/drawing/2018/hyperlinkcolor" val="tx"/>
                    </a:ext>
                  </a:extLst>
                </a:hlinkClick>
              </a:rPr>
              <a:t>(sohu.com)</a:t>
            </a:r>
            <a:endParaRPr lang="en-US" altLang="zh-CN" sz="1400" dirty="0"/>
          </a:p>
          <a:p>
            <a:pPr marL="0" indent="0" algn="l">
              <a:buNone/>
            </a:pPr>
            <a:r>
              <a:rPr lang="en-US" altLang="zh-CN" sz="1400" dirty="0">
                <a:solidFill>
                  <a:srgbClr val="B28600"/>
                </a:solidFill>
                <a:hlinkClick r:id="rId6">
                  <a:extLst>
                    <a:ext uri="{A12FA001-AC4F-418D-AE19-62706E023703}">
                      <ahyp:hlinkClr xmlns:ahyp="http://schemas.microsoft.com/office/drawing/2018/hyperlinkcolor" val="tx"/>
                    </a:ext>
                  </a:extLst>
                </a:hlinkClick>
              </a:rPr>
              <a:t>mRNA</a:t>
            </a:r>
            <a:r>
              <a:rPr lang="zh-CN" altLang="en-US" sz="1400" dirty="0">
                <a:solidFill>
                  <a:srgbClr val="B28600"/>
                </a:solidFill>
                <a:hlinkClick r:id="rId6">
                  <a:extLst>
                    <a:ext uri="{A12FA001-AC4F-418D-AE19-62706E023703}">
                      <ahyp:hlinkClr xmlns:ahyp="http://schemas.microsoft.com/office/drawing/2018/hyperlinkcolor" val="tx"/>
                    </a:ext>
                  </a:extLst>
                </a:hlinkClick>
              </a:rPr>
              <a:t>疫苗行业研究</a:t>
            </a:r>
            <a:r>
              <a:rPr lang="en-US" altLang="zh-CN" sz="1400" dirty="0">
                <a:solidFill>
                  <a:srgbClr val="B28600"/>
                </a:solidFill>
                <a:hlinkClick r:id="rId6">
                  <a:extLst>
                    <a:ext uri="{A12FA001-AC4F-418D-AE19-62706E023703}">
                      <ahyp:hlinkClr xmlns:ahyp="http://schemas.microsoft.com/office/drawing/2018/hyperlinkcolor" val="tx"/>
                    </a:ext>
                  </a:extLst>
                </a:hlinkClick>
              </a:rPr>
              <a:t>——</a:t>
            </a:r>
            <a:r>
              <a:rPr lang="zh-CN" altLang="en-US" sz="1400" dirty="0">
                <a:solidFill>
                  <a:srgbClr val="B28600"/>
                </a:solidFill>
                <a:hlinkClick r:id="rId6">
                  <a:extLst>
                    <a:ext uri="{A12FA001-AC4F-418D-AE19-62706E023703}">
                      <ahyp:hlinkClr xmlns:ahyp="http://schemas.microsoft.com/office/drawing/2018/hyperlinkcolor" val="tx"/>
                    </a:ext>
                  </a:extLst>
                </a:hlinkClick>
              </a:rPr>
              <a:t>新的时代已来 </a:t>
            </a:r>
            <a:r>
              <a:rPr lang="en-US" altLang="zh-CN" sz="1400" dirty="0">
                <a:solidFill>
                  <a:srgbClr val="B28600"/>
                </a:solidFill>
                <a:hlinkClick r:id="rId6">
                  <a:extLst>
                    <a:ext uri="{A12FA001-AC4F-418D-AE19-62706E023703}">
                      <ahyp:hlinkClr xmlns:ahyp="http://schemas.microsoft.com/office/drawing/2018/hyperlinkcolor" val="tx"/>
                    </a:ext>
                  </a:extLst>
                </a:hlinkClick>
              </a:rPr>
              <a:t>- </a:t>
            </a:r>
            <a:r>
              <a:rPr lang="zh-CN" altLang="en-US" sz="1400" dirty="0">
                <a:solidFill>
                  <a:srgbClr val="B28600"/>
                </a:solidFill>
                <a:hlinkClick r:id="rId6">
                  <a:extLst>
                    <a:ext uri="{A12FA001-AC4F-418D-AE19-62706E023703}">
                      <ahyp:hlinkClr xmlns:ahyp="http://schemas.microsoft.com/office/drawing/2018/hyperlinkcolor" val="tx"/>
                    </a:ext>
                  </a:extLst>
                </a:hlinkClick>
              </a:rPr>
              <a:t>知乎 </a:t>
            </a:r>
            <a:r>
              <a:rPr lang="en-US" altLang="zh-CN" sz="1400" dirty="0">
                <a:hlinkClick r:id="rId6">
                  <a:extLst>
                    <a:ext uri="{A12FA001-AC4F-418D-AE19-62706E023703}">
                      <ahyp:hlinkClr xmlns:ahyp="http://schemas.microsoft.com/office/drawing/2018/hyperlinkcolor" val="tx"/>
                    </a:ext>
                  </a:extLst>
                </a:hlinkClick>
              </a:rPr>
              <a:t>(zhihu.com)</a:t>
            </a:r>
            <a:endParaRPr lang="en-US" altLang="zh-CN" sz="1400" b="1" dirty="0">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4268879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3441697" y="2274838"/>
            <a:ext cx="4816932" cy="2308324"/>
          </a:xfrm>
          <a:prstGeom prst="rect">
            <a:avLst/>
          </a:prstGeom>
          <a:noFill/>
        </p:spPr>
        <p:txBody>
          <a:bodyPr wrap="square" rtlCol="0">
            <a:spAutoFit/>
          </a:bodyPr>
          <a:lstStyle/>
          <a:p>
            <a:r>
              <a:rPr kumimoji="1" lang="en-GB" altLang="zh-CN" sz="7200" b="1" dirty="0">
                <a:solidFill>
                  <a:schemeClr val="bg1"/>
                </a:solidFill>
                <a:latin typeface="Arial" panose="020B0604020202090204" pitchFamily="34" charset="0"/>
                <a:ea typeface="PingFang SC Light" panose="020B0400000000000000" pitchFamily="34" charset="-122"/>
                <a:cs typeface="Arial" panose="020B0604020202090204" pitchFamily="34" charset="0"/>
              </a:rPr>
              <a:t>THANK</a:t>
            </a:r>
          </a:p>
          <a:p>
            <a:r>
              <a:rPr kumimoji="1" lang="en-GB" altLang="zh-CN" sz="7200" b="1" dirty="0">
                <a:solidFill>
                  <a:schemeClr val="bg1"/>
                </a:solidFill>
                <a:latin typeface="Arial" panose="020B0604020202090204" pitchFamily="34" charset="0"/>
                <a:ea typeface="PingFang SC Light" panose="020B0400000000000000" pitchFamily="34" charset="-122"/>
                <a:cs typeface="Arial" panose="020B0604020202090204" pitchFamily="34" charset="0"/>
              </a:rPr>
              <a:t>YOU</a:t>
            </a:r>
            <a:endParaRPr kumimoji="1" lang="zh-CN" altLang="en-US" sz="7200" b="1" dirty="0">
              <a:solidFill>
                <a:schemeClr val="bg1"/>
              </a:solidFill>
              <a:latin typeface="Arial" panose="020B0604020202090204" pitchFamily="34" charset="0"/>
              <a:ea typeface="PingFang SC Light" panose="020B0400000000000000" pitchFamily="34" charset="-122"/>
              <a:cs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一、什么是</a:t>
            </a:r>
            <a:r>
              <a:rPr lang="en-US" altLang="zh-CN" dirty="0"/>
              <a:t>mRNA</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200" b="0" i="1" u="none" strike="noStrike" kern="1200" cap="none" spc="0" normalizeH="0" baseline="0" noProof="0">
                <a:ln>
                  <a:noFill/>
                </a:ln>
                <a:solidFill>
                  <a:prstClr val="black">
                    <a:tint val="75000"/>
                  </a:prstClr>
                </a:solidFill>
                <a:effectLst/>
                <a:uLnTx/>
                <a:uFillTx/>
                <a:latin typeface="Arial Regular"/>
                <a:ea typeface="微软雅黑 Light"/>
                <a:cs typeface="+mn-cs"/>
              </a:rPr>
              <a:t>Page</a:t>
            </a:r>
            <a:r>
              <a:rPr kumimoji="1" lang="zh-CN" altLang="en-US" sz="1200" b="0" i="1" u="none" strike="noStrike" kern="1200" cap="none" spc="0" normalizeH="0" baseline="0" noProof="0">
                <a:ln>
                  <a:noFill/>
                </a:ln>
                <a:solidFill>
                  <a:prstClr val="black">
                    <a:tint val="75000"/>
                  </a:prstClr>
                </a:solidFill>
                <a:effectLst/>
                <a:uLnTx/>
                <a:uFillTx/>
                <a:latin typeface="Arial Regular"/>
                <a:ea typeface="微软雅黑 Light"/>
                <a:cs typeface="+mn-cs"/>
              </a:rPr>
              <a:t> </a:t>
            </a:r>
            <a:fld id="{562DC770-FF79-6F43-8302-D9B49950C096}" type="slidenum">
              <a:rPr kumimoji="1" lang="zh-CN" altLang="en-US" sz="1200" b="0" i="1" u="none" strike="noStrike" kern="1200" cap="none" spc="0" normalizeH="0" baseline="0" noProof="0" smtClean="0">
                <a:ln>
                  <a:noFill/>
                </a:ln>
                <a:solidFill>
                  <a:prstClr val="black">
                    <a:tint val="75000"/>
                  </a:prstClr>
                </a:solidFill>
                <a:effectLst/>
                <a:uLnTx/>
                <a:uFillTx/>
                <a:latin typeface="Arial Regular"/>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1" u="none" strike="noStrike" kern="1200" cap="none" spc="0" normalizeH="0" baseline="0" noProof="0" dirty="0">
              <a:ln>
                <a:noFill/>
              </a:ln>
              <a:solidFill>
                <a:prstClr val="black">
                  <a:tint val="75000"/>
                </a:prstClr>
              </a:solidFill>
              <a:effectLst/>
              <a:uLnTx/>
              <a:uFillTx/>
              <a:latin typeface="Arial Regular"/>
              <a:ea typeface="微软雅黑 Light"/>
              <a:cs typeface="+mn-cs"/>
            </a:endParaRPr>
          </a:p>
        </p:txBody>
      </p:sp>
      <p:sp>
        <p:nvSpPr>
          <p:cNvPr id="12" name="内容占位符 2"/>
          <p:cNvSpPr>
            <a:spLocks noGrp="1"/>
          </p:cNvSpPr>
          <p:nvPr>
            <p:ph idx="1"/>
          </p:nvPr>
        </p:nvSpPr>
        <p:spPr>
          <a:xfrm>
            <a:off x="1310640" y="1461768"/>
            <a:ext cx="9433560" cy="4351338"/>
          </a:xfrm>
        </p:spPr>
        <p:txBody>
          <a:bodyPr>
            <a:normAutofit/>
          </a:bodyPr>
          <a:lstStyle/>
          <a:p>
            <a:pPr marL="266700" algn="just"/>
            <a:r>
              <a:rPr lang="en-US" altLang="zh-CN" sz="2400" kern="100" dirty="0">
                <a:effectLst/>
                <a:latin typeface="+mj-ea"/>
                <a:ea typeface="+mj-ea"/>
                <a:cs typeface="Times New Roman" panose="02020503050405090304" pitchFamily="18" charset="0"/>
              </a:rPr>
              <a:t>mRNA</a:t>
            </a:r>
            <a:r>
              <a:rPr lang="zh-CN" altLang="en-US" sz="2400" kern="100" dirty="0">
                <a:effectLst/>
                <a:latin typeface="+mj-ea"/>
                <a:ea typeface="+mj-ea"/>
                <a:cs typeface="Times New Roman" panose="02020503050405090304" pitchFamily="18" charset="0"/>
              </a:rPr>
              <a:t>是信使核糖核酸（英文：</a:t>
            </a:r>
            <a:r>
              <a:rPr lang="en-US" altLang="zh-CN" sz="2400" kern="100" dirty="0">
                <a:effectLst/>
                <a:latin typeface="+mj-ea"/>
                <a:ea typeface="+mj-ea"/>
                <a:cs typeface="Times New Roman" panose="02020503050405090304" pitchFamily="18" charset="0"/>
              </a:rPr>
              <a:t>messenger RNA</a:t>
            </a:r>
            <a:r>
              <a:rPr lang="zh-CN" altLang="en-US" sz="2400" kern="100" dirty="0">
                <a:effectLst/>
                <a:latin typeface="+mj-ea"/>
                <a:ea typeface="+mj-ea"/>
                <a:cs typeface="Times New Roman" panose="02020503050405090304" pitchFamily="18" charset="0"/>
              </a:rPr>
              <a:t>）的简称。</a:t>
            </a:r>
            <a:endParaRPr lang="en-US" altLang="zh-CN" sz="2400" kern="100" dirty="0">
              <a:effectLst/>
              <a:latin typeface="+mj-ea"/>
              <a:ea typeface="+mj-ea"/>
              <a:cs typeface="Times New Roman" panose="02020503050405090304" pitchFamily="18" charset="0"/>
            </a:endParaRPr>
          </a:p>
          <a:p>
            <a:pPr marL="266700" algn="just"/>
            <a:endParaRPr lang="en-US" altLang="zh-CN" sz="2400" kern="100" dirty="0">
              <a:latin typeface="+mj-ea"/>
              <a:ea typeface="+mj-ea"/>
              <a:cs typeface="Times New Roman" panose="02020503050405090304" pitchFamily="18" charset="0"/>
            </a:endParaRPr>
          </a:p>
          <a:p>
            <a:pPr marL="266700" algn="just"/>
            <a:r>
              <a:rPr lang="en-US" altLang="zh-CN" sz="2400" kern="100" dirty="0">
                <a:effectLst/>
                <a:latin typeface="+mj-ea"/>
                <a:ea typeface="+mj-ea"/>
                <a:cs typeface="Times New Roman" panose="02020503050405090304" pitchFamily="18" charset="0"/>
              </a:rPr>
              <a:t>DNA</a:t>
            </a:r>
            <a:r>
              <a:rPr lang="zh-CN" altLang="en-US" sz="2400" kern="100" dirty="0">
                <a:effectLst/>
                <a:latin typeface="+mj-ea"/>
                <a:ea typeface="+mj-ea"/>
                <a:cs typeface="Times New Roman" panose="02020503050405090304" pitchFamily="18" charset="0"/>
              </a:rPr>
              <a:t>（脱氧核糖核酸）中碱基对以及脱氧核糖核苷酸的排列顺序构</a:t>
            </a:r>
            <a:r>
              <a:rPr lang="zh-CN" altLang="en-US" sz="2400" kern="100" dirty="0">
                <a:latin typeface="+mj-ea"/>
                <a:ea typeface="+mj-ea"/>
                <a:cs typeface="Times New Roman" panose="02020503050405090304" pitchFamily="18" charset="0"/>
              </a:rPr>
              <a:t>成了我们的遗传信息，遗传信息经过转录过程形成</a:t>
            </a:r>
            <a:r>
              <a:rPr lang="en-US" altLang="zh-CN" sz="2400" kern="100" dirty="0">
                <a:latin typeface="+mj-ea"/>
                <a:ea typeface="+mj-ea"/>
                <a:cs typeface="Times New Roman" panose="02020503050405090304" pitchFamily="18" charset="0"/>
              </a:rPr>
              <a:t>RNA</a:t>
            </a:r>
            <a:r>
              <a:rPr lang="zh-CN" altLang="en-US" sz="2400" kern="100" dirty="0">
                <a:latin typeface="+mj-ea"/>
                <a:ea typeface="+mj-ea"/>
                <a:cs typeface="Times New Roman" panose="02020503050405090304" pitchFamily="18" charset="0"/>
              </a:rPr>
              <a:t>。</a:t>
            </a:r>
            <a:endParaRPr lang="en-US" altLang="zh-CN" sz="2400" kern="100" dirty="0">
              <a:latin typeface="+mj-ea"/>
              <a:ea typeface="+mj-ea"/>
              <a:cs typeface="Times New Roman" panose="02020503050405090304" pitchFamily="18" charset="0"/>
            </a:endParaRPr>
          </a:p>
          <a:p>
            <a:pPr marL="266700" algn="just"/>
            <a:endParaRPr lang="en-US" altLang="zh-CN" sz="2400" kern="100" dirty="0">
              <a:effectLst/>
              <a:latin typeface="+mj-ea"/>
              <a:ea typeface="+mj-ea"/>
              <a:cs typeface="Times New Roman" panose="02020503050405090304" pitchFamily="18" charset="0"/>
            </a:endParaRPr>
          </a:p>
          <a:p>
            <a:pPr marL="266700" algn="just"/>
            <a:r>
              <a:rPr lang="en-US" altLang="zh-CN" sz="2400" kern="100" dirty="0">
                <a:latin typeface="+mj-ea"/>
                <a:ea typeface="+mj-ea"/>
                <a:cs typeface="Times New Roman" panose="02020503050405090304" pitchFamily="18" charset="0"/>
              </a:rPr>
              <a:t>RNA</a:t>
            </a:r>
            <a:r>
              <a:rPr lang="zh-CN" altLang="en-US" sz="2400" kern="100" dirty="0">
                <a:latin typeface="+mj-ea"/>
                <a:ea typeface="+mj-ea"/>
                <a:cs typeface="Times New Roman" panose="02020503050405090304" pitchFamily="18" charset="0"/>
              </a:rPr>
              <a:t>包括</a:t>
            </a:r>
            <a:r>
              <a:rPr lang="en-US" altLang="zh-CN" sz="2400" kern="100" dirty="0">
                <a:highlight>
                  <a:srgbClr val="FFFF00"/>
                </a:highlight>
                <a:latin typeface="+mj-ea"/>
                <a:ea typeface="+mj-ea"/>
                <a:cs typeface="Times New Roman" panose="02020503050405090304" pitchFamily="18" charset="0"/>
              </a:rPr>
              <a:t>mRNA</a:t>
            </a:r>
            <a:r>
              <a:rPr lang="zh-CN" altLang="en-US" sz="2400" kern="100" dirty="0">
                <a:latin typeface="+mj-ea"/>
                <a:ea typeface="+mj-ea"/>
                <a:cs typeface="Times New Roman" panose="02020503050405090304" pitchFamily="18" charset="0"/>
              </a:rPr>
              <a:t>、</a:t>
            </a:r>
            <a:r>
              <a:rPr lang="en-US" altLang="zh-CN" sz="2400" kern="100" dirty="0">
                <a:latin typeface="+mj-ea"/>
                <a:ea typeface="+mj-ea"/>
                <a:cs typeface="Times New Roman" panose="02020503050405090304" pitchFamily="18" charset="0"/>
              </a:rPr>
              <a:t>tRNA</a:t>
            </a:r>
            <a:r>
              <a:rPr lang="zh-CN" altLang="en-US" sz="2400" kern="100" dirty="0">
                <a:latin typeface="+mj-ea"/>
                <a:ea typeface="+mj-ea"/>
                <a:cs typeface="Times New Roman" panose="02020503050405090304" pitchFamily="18" charset="0"/>
              </a:rPr>
              <a:t>以及</a:t>
            </a:r>
            <a:r>
              <a:rPr lang="en-US" altLang="zh-CN" sz="2400" kern="100" dirty="0">
                <a:latin typeface="+mj-ea"/>
                <a:ea typeface="+mj-ea"/>
                <a:cs typeface="Times New Roman" panose="02020503050405090304" pitchFamily="18" charset="0"/>
              </a:rPr>
              <a:t>rRNA</a:t>
            </a:r>
            <a:r>
              <a:rPr lang="zh-CN" altLang="en-US" sz="2400" kern="100" dirty="0">
                <a:latin typeface="+mj-ea"/>
                <a:ea typeface="+mj-ea"/>
                <a:cs typeface="Times New Roman" panose="02020503050405090304" pitchFamily="18" charset="0"/>
              </a:rPr>
              <a:t>等。</a:t>
            </a:r>
            <a:endParaRPr lang="en-US" altLang="zh-CN" sz="2400" kern="100" dirty="0">
              <a:latin typeface="+mj-ea"/>
              <a:ea typeface="+mj-ea"/>
              <a:cs typeface="Times New Roman" panose="02020503050405090304" pitchFamily="18" charset="0"/>
            </a:endParaRPr>
          </a:p>
          <a:p>
            <a:pPr marL="266700" algn="just"/>
            <a:endParaRPr lang="en-US" altLang="zh-CN" sz="2400" kern="100" dirty="0">
              <a:latin typeface="+mj-ea"/>
              <a:ea typeface="+mj-ea"/>
              <a:cs typeface="Times New Roman" panose="02020503050405090304" pitchFamily="18" charset="0"/>
            </a:endParaRPr>
          </a:p>
          <a:p>
            <a:pPr marL="266700" algn="just"/>
            <a:r>
              <a:rPr lang="en-US" altLang="zh-CN" sz="2400" kern="100" dirty="0">
                <a:latin typeface="+mj-ea"/>
                <a:ea typeface="+mj-ea"/>
                <a:cs typeface="Times New Roman" panose="02020503050405090304" pitchFamily="18" charset="0"/>
              </a:rPr>
              <a:t>mRNA</a:t>
            </a:r>
            <a:r>
              <a:rPr lang="zh-CN" altLang="en-US" sz="2400" kern="100" dirty="0">
                <a:latin typeface="+mj-ea"/>
                <a:ea typeface="+mj-ea"/>
                <a:cs typeface="Times New Roman" panose="02020503050405090304" pitchFamily="18" charset="0"/>
              </a:rPr>
              <a:t>将遗传信息带出细胞核，</a:t>
            </a:r>
            <a:endParaRPr lang="en-US" altLang="zh-CN" sz="2400" kern="100" dirty="0">
              <a:latin typeface="+mj-ea"/>
              <a:ea typeface="+mj-ea"/>
              <a:cs typeface="Times New Roman" panose="02020503050405090304" pitchFamily="18" charset="0"/>
            </a:endParaRPr>
          </a:p>
          <a:p>
            <a:pPr marL="38100" indent="0" algn="just">
              <a:buNone/>
            </a:pPr>
            <a:r>
              <a:rPr lang="zh-CN" altLang="en-US" sz="2400" kern="100" dirty="0">
                <a:latin typeface="+mj-ea"/>
                <a:ea typeface="+mj-ea"/>
                <a:cs typeface="Times New Roman" panose="02020503050405090304" pitchFamily="18" charset="0"/>
              </a:rPr>
              <a:t>进而完成蛋白质的合成。</a:t>
            </a:r>
            <a:endParaRPr lang="en-US" altLang="zh-CN" sz="2400" kern="100" dirty="0">
              <a:latin typeface="+mj-ea"/>
              <a:ea typeface="+mj-ea"/>
              <a:cs typeface="Times New Roman" panose="02020503050405090304" pitchFamily="18" charset="0"/>
            </a:endParaRPr>
          </a:p>
          <a:p>
            <a:pPr marL="266700" algn="just"/>
            <a:endParaRPr lang="en-US" altLang="zh-CN" sz="2400" kern="100" dirty="0">
              <a:effectLst/>
              <a:latin typeface="+mj-ea"/>
              <a:ea typeface="+mj-ea"/>
              <a:cs typeface="Times New Roman" panose="02020503050405090304" pitchFamily="18" charset="0"/>
            </a:endParaRPr>
          </a:p>
          <a:p>
            <a:pPr marL="266700" algn="just"/>
            <a:endParaRPr lang="en-US" altLang="zh-CN" sz="2400" kern="100" dirty="0">
              <a:effectLst/>
              <a:latin typeface="+mj-ea"/>
              <a:ea typeface="+mj-ea"/>
              <a:cs typeface="Times New Roman" panose="02020503050405090304" pitchFamily="18" charset="0"/>
            </a:endParaRPr>
          </a:p>
        </p:txBody>
      </p:sp>
      <p:pic>
        <p:nvPicPr>
          <p:cNvPr id="3" name="图片 2">
            <a:extLst>
              <a:ext uri="{FF2B5EF4-FFF2-40B4-BE49-F238E27FC236}">
                <a16:creationId xmlns:a16="http://schemas.microsoft.com/office/drawing/2014/main" id="{041AE690-28BF-4DFD-A9B4-3614C3B8AAF8}"/>
              </a:ext>
            </a:extLst>
          </p:cNvPr>
          <p:cNvPicPr>
            <a:picLocks noChangeAspect="1"/>
          </p:cNvPicPr>
          <p:nvPr/>
        </p:nvPicPr>
        <p:blipFill>
          <a:blip r:embed="rId2"/>
          <a:stretch>
            <a:fillRect/>
          </a:stretch>
        </p:blipFill>
        <p:spPr>
          <a:xfrm>
            <a:off x="6483626" y="4069095"/>
            <a:ext cx="4527074" cy="18367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mRNA</a:t>
            </a:r>
            <a:r>
              <a:rPr lang="zh-CN" altLang="en-US" dirty="0"/>
              <a:t>的结构</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200" b="0" i="1" u="none" strike="noStrike" kern="1200" cap="none" spc="0" normalizeH="0" baseline="0" noProof="0">
                <a:ln>
                  <a:noFill/>
                </a:ln>
                <a:solidFill>
                  <a:prstClr val="black">
                    <a:tint val="75000"/>
                  </a:prstClr>
                </a:solidFill>
                <a:effectLst/>
                <a:uLnTx/>
                <a:uFillTx/>
                <a:latin typeface="Arial Regular"/>
                <a:ea typeface="微软雅黑 Light"/>
                <a:cs typeface="+mn-cs"/>
              </a:rPr>
              <a:t>Page</a:t>
            </a:r>
            <a:r>
              <a:rPr kumimoji="1" lang="zh-CN" altLang="en-US" sz="1200" b="0" i="1" u="none" strike="noStrike" kern="1200" cap="none" spc="0" normalizeH="0" baseline="0" noProof="0">
                <a:ln>
                  <a:noFill/>
                </a:ln>
                <a:solidFill>
                  <a:prstClr val="black">
                    <a:tint val="75000"/>
                  </a:prstClr>
                </a:solidFill>
                <a:effectLst/>
                <a:uLnTx/>
                <a:uFillTx/>
                <a:latin typeface="Arial Regular"/>
                <a:ea typeface="微软雅黑 Light"/>
                <a:cs typeface="+mn-cs"/>
              </a:rPr>
              <a:t> </a:t>
            </a:r>
            <a:fld id="{562DC770-FF79-6F43-8302-D9B49950C096}" type="slidenum">
              <a:rPr kumimoji="1" lang="zh-CN" altLang="en-US" sz="1200" b="0" i="1" u="none" strike="noStrike" kern="1200" cap="none" spc="0" normalizeH="0" baseline="0" noProof="0" smtClean="0">
                <a:ln>
                  <a:noFill/>
                </a:ln>
                <a:solidFill>
                  <a:prstClr val="black">
                    <a:tint val="75000"/>
                  </a:prstClr>
                </a:solidFill>
                <a:effectLst/>
                <a:uLnTx/>
                <a:uFillTx/>
                <a:latin typeface="Arial Regular"/>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1" u="none" strike="noStrike" kern="1200" cap="none" spc="0" normalizeH="0" baseline="0" noProof="0" dirty="0">
              <a:ln>
                <a:noFill/>
              </a:ln>
              <a:solidFill>
                <a:prstClr val="black">
                  <a:tint val="75000"/>
                </a:prstClr>
              </a:solidFill>
              <a:effectLst/>
              <a:uLnTx/>
              <a:uFillTx/>
              <a:latin typeface="Arial Regular"/>
              <a:ea typeface="微软雅黑 Light"/>
              <a:cs typeface="+mn-cs"/>
            </a:endParaRPr>
          </a:p>
        </p:txBody>
      </p:sp>
      <p:sp>
        <p:nvSpPr>
          <p:cNvPr id="12" name="内容占位符 2"/>
          <p:cNvSpPr>
            <a:spLocks noGrp="1"/>
          </p:cNvSpPr>
          <p:nvPr>
            <p:ph idx="1"/>
          </p:nvPr>
        </p:nvSpPr>
        <p:spPr>
          <a:xfrm>
            <a:off x="1310640" y="1461768"/>
            <a:ext cx="9433560" cy="4351338"/>
          </a:xfrm>
        </p:spPr>
        <p:txBody>
          <a:bodyPr>
            <a:normAutofit/>
          </a:bodyPr>
          <a:lstStyle/>
          <a:p>
            <a:pPr marL="266700" algn="just"/>
            <a:endParaRPr lang="en-US" altLang="zh-CN" sz="2400" kern="100" dirty="0">
              <a:latin typeface="+mj-ea"/>
              <a:ea typeface="+mj-ea"/>
              <a:cs typeface="Times New Roman" panose="02020503050405090304" pitchFamily="18" charset="0"/>
            </a:endParaRPr>
          </a:p>
          <a:p>
            <a:pPr marL="266700" algn="just"/>
            <a:endParaRPr lang="en-US" altLang="zh-CN" sz="2400" kern="100" dirty="0">
              <a:effectLst/>
              <a:latin typeface="+mj-ea"/>
              <a:ea typeface="+mj-ea"/>
              <a:cs typeface="Times New Roman" panose="02020503050405090304" pitchFamily="18" charset="0"/>
            </a:endParaRPr>
          </a:p>
          <a:p>
            <a:pPr marL="266700" algn="just"/>
            <a:endParaRPr lang="en-US" altLang="zh-CN" sz="2400" kern="100" dirty="0">
              <a:effectLst/>
              <a:latin typeface="+mj-ea"/>
              <a:ea typeface="+mj-ea"/>
              <a:cs typeface="Times New Roman" panose="02020503050405090304" pitchFamily="18" charset="0"/>
            </a:endParaRPr>
          </a:p>
        </p:txBody>
      </p:sp>
      <p:pic>
        <p:nvPicPr>
          <p:cNvPr id="5" name="图片 4">
            <a:extLst>
              <a:ext uri="{FF2B5EF4-FFF2-40B4-BE49-F238E27FC236}">
                <a16:creationId xmlns:a16="http://schemas.microsoft.com/office/drawing/2014/main" id="{3BB9D7E7-997F-44B1-8F16-DE840ED008D0}"/>
              </a:ext>
            </a:extLst>
          </p:cNvPr>
          <p:cNvPicPr>
            <a:picLocks noChangeAspect="1"/>
          </p:cNvPicPr>
          <p:nvPr/>
        </p:nvPicPr>
        <p:blipFill rotWithShape="1">
          <a:blip r:embed="rId2"/>
          <a:srcRect t="4695" r="2181" b="4475"/>
          <a:stretch/>
        </p:blipFill>
        <p:spPr>
          <a:xfrm>
            <a:off x="1212255" y="1246187"/>
            <a:ext cx="4472928" cy="2543935"/>
          </a:xfrm>
          <a:prstGeom prst="rect">
            <a:avLst/>
          </a:prstGeom>
        </p:spPr>
      </p:pic>
      <p:pic>
        <p:nvPicPr>
          <p:cNvPr id="6" name="图片 5">
            <a:extLst>
              <a:ext uri="{FF2B5EF4-FFF2-40B4-BE49-F238E27FC236}">
                <a16:creationId xmlns:a16="http://schemas.microsoft.com/office/drawing/2014/main" id="{C24AE985-422D-427B-AEC0-5E8C16FBB69C}"/>
              </a:ext>
            </a:extLst>
          </p:cNvPr>
          <p:cNvPicPr>
            <a:picLocks noChangeAspect="1"/>
          </p:cNvPicPr>
          <p:nvPr/>
        </p:nvPicPr>
        <p:blipFill>
          <a:blip r:embed="rId3"/>
          <a:stretch>
            <a:fillRect/>
          </a:stretch>
        </p:blipFill>
        <p:spPr>
          <a:xfrm>
            <a:off x="6492410" y="1246186"/>
            <a:ext cx="4487335" cy="2543935"/>
          </a:xfrm>
          <a:prstGeom prst="rect">
            <a:avLst/>
          </a:prstGeom>
        </p:spPr>
      </p:pic>
      <p:pic>
        <p:nvPicPr>
          <p:cNvPr id="8" name="图片 7">
            <a:extLst>
              <a:ext uri="{FF2B5EF4-FFF2-40B4-BE49-F238E27FC236}">
                <a16:creationId xmlns:a16="http://schemas.microsoft.com/office/drawing/2014/main" id="{4F191978-B0A2-4DF3-9084-CB7B7E8CC178}"/>
              </a:ext>
            </a:extLst>
          </p:cNvPr>
          <p:cNvPicPr>
            <a:picLocks noChangeAspect="1"/>
          </p:cNvPicPr>
          <p:nvPr/>
        </p:nvPicPr>
        <p:blipFill rotWithShape="1">
          <a:blip r:embed="rId4"/>
          <a:srcRect t="4961" r="2370"/>
          <a:stretch/>
        </p:blipFill>
        <p:spPr>
          <a:xfrm>
            <a:off x="1212254" y="3896138"/>
            <a:ext cx="4472927" cy="2030967"/>
          </a:xfrm>
          <a:prstGeom prst="rect">
            <a:avLst/>
          </a:prstGeom>
        </p:spPr>
      </p:pic>
      <p:pic>
        <p:nvPicPr>
          <p:cNvPr id="9" name="图片 8">
            <a:extLst>
              <a:ext uri="{FF2B5EF4-FFF2-40B4-BE49-F238E27FC236}">
                <a16:creationId xmlns:a16="http://schemas.microsoft.com/office/drawing/2014/main" id="{532D0728-51B3-44CE-822E-B02AEE87A04D}"/>
              </a:ext>
            </a:extLst>
          </p:cNvPr>
          <p:cNvPicPr>
            <a:picLocks noChangeAspect="1"/>
          </p:cNvPicPr>
          <p:nvPr/>
        </p:nvPicPr>
        <p:blipFill>
          <a:blip r:embed="rId5"/>
          <a:stretch>
            <a:fillRect/>
          </a:stretch>
        </p:blipFill>
        <p:spPr>
          <a:xfrm>
            <a:off x="9405390" y="3865522"/>
            <a:ext cx="1637303" cy="2062347"/>
          </a:xfrm>
          <a:prstGeom prst="rect">
            <a:avLst/>
          </a:prstGeom>
        </p:spPr>
      </p:pic>
      <p:pic>
        <p:nvPicPr>
          <p:cNvPr id="10" name="图片 9">
            <a:extLst>
              <a:ext uri="{FF2B5EF4-FFF2-40B4-BE49-F238E27FC236}">
                <a16:creationId xmlns:a16="http://schemas.microsoft.com/office/drawing/2014/main" id="{F9667D1C-6B74-4D5B-8975-D06787A94803}"/>
              </a:ext>
            </a:extLst>
          </p:cNvPr>
          <p:cNvPicPr>
            <a:picLocks noChangeAspect="1"/>
          </p:cNvPicPr>
          <p:nvPr/>
        </p:nvPicPr>
        <p:blipFill>
          <a:blip r:embed="rId6"/>
          <a:stretch>
            <a:fillRect/>
          </a:stretch>
        </p:blipFill>
        <p:spPr>
          <a:xfrm>
            <a:off x="6492410" y="3865522"/>
            <a:ext cx="2743200" cy="2030967"/>
          </a:xfrm>
          <a:prstGeom prst="rect">
            <a:avLst/>
          </a:prstGeom>
        </p:spPr>
      </p:pic>
    </p:spTree>
    <p:extLst>
      <p:ext uri="{BB962C8B-B14F-4D97-AF65-F5344CB8AC3E}">
        <p14:creationId xmlns:p14="http://schemas.microsoft.com/office/powerpoint/2010/main" val="367927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245" y="3053715"/>
            <a:ext cx="3203724" cy="1264920"/>
          </a:xfrm>
        </p:spPr>
        <p:txBody>
          <a:bodyPr>
            <a:noAutofit/>
          </a:bodyPr>
          <a:lstStyle/>
          <a:p>
            <a:r>
              <a:rPr lang="en-US" altLang="zh-CN" sz="4400" dirty="0"/>
              <a:t>mRNA</a:t>
            </a:r>
            <a:r>
              <a:rPr lang="zh-CN" altLang="en-US" sz="4400" dirty="0"/>
              <a:t>功能</a:t>
            </a:r>
          </a:p>
        </p:txBody>
      </p:sp>
      <p:sp>
        <p:nvSpPr>
          <p:cNvPr id="3" name="文本占位符 2"/>
          <p:cNvSpPr>
            <a:spLocks noGrp="1"/>
          </p:cNvSpPr>
          <p:nvPr>
            <p:ph type="body" idx="1"/>
          </p:nvPr>
        </p:nvSpPr>
        <p:spPr>
          <a:xfrm>
            <a:off x="2041864" y="4318327"/>
            <a:ext cx="2273928" cy="1434773"/>
          </a:xfrm>
        </p:spPr>
        <p:txBody>
          <a:bodyPr>
            <a:normAutofit/>
          </a:bodyPr>
          <a:lstStyle/>
          <a:p>
            <a:endParaRPr lang="zh-CN" altLang="en-US" sz="2000" dirty="0">
              <a:solidFill>
                <a:schemeClr val="tx1">
                  <a:lumMod val="65000"/>
                  <a:lumOff val="35000"/>
                </a:schemeClr>
              </a:solidFill>
            </a:endParaRPr>
          </a:p>
        </p:txBody>
      </p:sp>
      <p:sp>
        <p:nvSpPr>
          <p:cNvPr id="4" name="灯片编号占位符 3"/>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t>6</a:t>
            </a:fld>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mRNA</a:t>
            </a:r>
            <a:r>
              <a:rPr lang="zh-CN" altLang="en-US"/>
              <a:t>的作用与功能</a:t>
            </a:r>
          </a:p>
        </p:txBody>
      </p:sp>
      <p:sp>
        <p:nvSpPr>
          <p:cNvPr id="4" name="内容占位符 3"/>
          <p:cNvSpPr>
            <a:spLocks noGrp="1"/>
          </p:cNvSpPr>
          <p:nvPr>
            <p:ph idx="1"/>
          </p:nvPr>
        </p:nvSpPr>
        <p:spPr/>
        <p:txBody>
          <a:bodyPr/>
          <a:lstStyle/>
          <a:p>
            <a:pPr marL="0" indent="0">
              <a:buNone/>
            </a:pPr>
            <a:r>
              <a:rPr lang="en-US" altLang="zh-CN"/>
              <a:t>    mRNA</a:t>
            </a:r>
            <a:r>
              <a:rPr lang="zh-CN" altLang="en-US"/>
              <a:t>又称为信使</a:t>
            </a:r>
            <a:r>
              <a:rPr lang="en-US" altLang="zh-CN"/>
              <a:t>RNA</a:t>
            </a:r>
            <a:r>
              <a:rPr lang="zh-CN" altLang="en-US"/>
              <a:t>，是遗传信息从</a:t>
            </a:r>
            <a:r>
              <a:rPr lang="en-US" altLang="zh-CN"/>
              <a:t>DNA</a:t>
            </a:r>
            <a:r>
              <a:rPr lang="zh-CN" altLang="en-US"/>
              <a:t>传递到蛋白质的桥梁。</a:t>
            </a:r>
          </a:p>
          <a:p>
            <a:pPr marL="0" indent="0">
              <a:buNone/>
            </a:pPr>
            <a:r>
              <a:rPr lang="en-US" altLang="zh-CN"/>
              <a:t>    </a:t>
            </a:r>
            <a:r>
              <a:rPr lang="en-US" altLang="zh-CN">
                <a:sym typeface="+mn-ea"/>
              </a:rPr>
              <a:t>mRNA</a:t>
            </a:r>
            <a:r>
              <a:rPr lang="zh-CN" altLang="en-US">
                <a:sym typeface="+mn-ea"/>
              </a:rPr>
              <a:t>的功能是指导合成蛋白质，是蛋白质合成的直接模板。</a:t>
            </a:r>
          </a:p>
          <a:p>
            <a:pPr marL="0" indent="0">
              <a:buNone/>
            </a:pPr>
            <a:r>
              <a:rPr lang="en-US" altLang="zh-CN">
                <a:sym typeface="+mn-ea"/>
              </a:rPr>
              <a:t>    mRNA</a:t>
            </a:r>
            <a:r>
              <a:rPr lang="zh-CN" altLang="en-US">
                <a:sym typeface="+mn-ea"/>
              </a:rPr>
              <a:t>行使功能的过程包括转录、加工（</a:t>
            </a:r>
            <a:r>
              <a:rPr lang="zh-CN">
                <a:sym typeface="+mn-ea"/>
              </a:rPr>
              <a:t>真核生物</a:t>
            </a:r>
            <a:r>
              <a:rPr lang="zh-CN" altLang="en-US">
                <a:sym typeface="+mn-ea"/>
              </a:rPr>
              <a:t>）、运转、翻译最后降解。</a:t>
            </a:r>
            <a:endParaRPr lang="en-US" altLang="zh-CN">
              <a:sym typeface="+mn-ea"/>
            </a:endParaRP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7</a:t>
            </a:fld>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大纲</a:t>
            </a:r>
          </a:p>
        </p:txBody>
      </p:sp>
      <p:sp>
        <p:nvSpPr>
          <p:cNvPr id="4" name="内容占位符 3"/>
          <p:cNvSpPr>
            <a:spLocks noGrp="1"/>
          </p:cNvSpPr>
          <p:nvPr>
            <p:ph idx="1"/>
          </p:nvPr>
        </p:nvSpPr>
        <p:spPr/>
        <p:txBody>
          <a:bodyPr>
            <a:normAutofit lnSpcReduction="10000"/>
          </a:bodyPr>
          <a:lstStyle/>
          <a:p>
            <a:r>
              <a:rPr lang="en-US" altLang="zh-CN"/>
              <a:t>mRNA</a:t>
            </a:r>
            <a:r>
              <a:rPr lang="zh-CN" altLang="en-US"/>
              <a:t>的转录</a:t>
            </a:r>
          </a:p>
          <a:p>
            <a:endParaRPr lang="zh-CN" altLang="en-US"/>
          </a:p>
          <a:p>
            <a:r>
              <a:rPr lang="zh-CN" altLang="en-US"/>
              <a:t>真核pre-mRNA加工</a:t>
            </a:r>
          </a:p>
          <a:p>
            <a:endParaRPr lang="zh-CN" altLang="en-US"/>
          </a:p>
          <a:p>
            <a:r>
              <a:rPr lang="zh-CN" altLang="en-US"/>
              <a:t>mRNA的转运</a:t>
            </a:r>
          </a:p>
          <a:p>
            <a:endParaRPr lang="zh-CN" altLang="en-US"/>
          </a:p>
          <a:p>
            <a:r>
              <a:rPr lang="zh-CN" altLang="en-US"/>
              <a:t>mRNA的翻译</a:t>
            </a:r>
          </a:p>
          <a:p>
            <a:endParaRPr lang="zh-CN" altLang="en-US"/>
          </a:p>
          <a:p>
            <a:r>
              <a:rPr lang="en-US" altLang="zh-CN"/>
              <a:t>mRNA</a:t>
            </a:r>
            <a:r>
              <a:rPr lang="zh-CN" altLang="en-US"/>
              <a:t>的降解</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8</a:t>
            </a:fld>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sym typeface="+mn-ea"/>
              </a:rPr>
              <a:t>mRNA</a:t>
            </a:r>
            <a:r>
              <a:rPr lang="zh-CN" altLang="en-US">
                <a:sym typeface="+mn-ea"/>
              </a:rPr>
              <a:t>的转录</a:t>
            </a:r>
            <a:endParaRPr lang="zh-CN" altLang="en-US"/>
          </a:p>
        </p:txBody>
      </p:sp>
      <p:sp>
        <p:nvSpPr>
          <p:cNvPr id="4" name="内容占位符 3"/>
          <p:cNvSpPr>
            <a:spLocks noGrp="1"/>
          </p:cNvSpPr>
          <p:nvPr>
            <p:ph idx="1"/>
          </p:nvPr>
        </p:nvSpPr>
        <p:spPr>
          <a:xfrm>
            <a:off x="1165860" y="1363980"/>
            <a:ext cx="5287010" cy="4533900"/>
          </a:xfrm>
        </p:spPr>
        <p:txBody>
          <a:bodyPr/>
          <a:lstStyle/>
          <a:p>
            <a:r>
              <a:rPr sz="2000"/>
              <a:t>转录( transcription)是指以DNA为模板，以ATP、UTP、GTP和CTP为原料，按照碱基互补原则，在RNA聚合酶的作用下合成RNA的过程</a:t>
            </a:r>
            <a:r>
              <a:rPr lang="zh-CN" altLang="en-US" sz="2000"/>
              <a:t>。</a:t>
            </a:r>
          </a:p>
          <a:p>
            <a:r>
              <a:rPr lang="zh-CN" altLang="en-US" sz="2000"/>
              <a:t>在转录期间，RNA聚合酶根据需要将一个基因的DNA拷贝成mRNA，这个过程在真核生物和原核生物中是相似的。</a:t>
            </a:r>
          </a:p>
          <a:p>
            <a:r>
              <a:rPr lang="zh-CN" altLang="en-US" sz="2000"/>
              <a:t>DNA双链中作为转录模板的单链称为模板链( templatestrand)或反义链( antisense strand)，另一条链则称为编码链( coding strand)或有义链( sense strand)(图2-6)。一个DNA分子上有许多基因，并非所有基因的编码区都在同一条单链上，因此模板链或编码链是相对某个基因的转录而言的</a:t>
            </a:r>
          </a:p>
        </p:txBody>
      </p:sp>
      <p:sp>
        <p:nvSpPr>
          <p:cNvPr id="2" name="灯片编号占位符 1"/>
          <p:cNvSpPr>
            <a:spLocks noGrp="1"/>
          </p:cNvSpPr>
          <p:nvPr>
            <p:ph type="sldNum" sz="quarter" idx="12"/>
          </p:nvPr>
        </p:nvSpPr>
        <p:spPr/>
        <p:txBody>
          <a:bodyPr/>
          <a:lstStyle/>
          <a:p>
            <a:fld id="{562DC770-FF79-6F43-8302-D9B49950C096}" type="slidenum">
              <a:rPr kumimoji="1" lang="zh-CN" altLang="en-US" smtClean="0"/>
              <a:t>9</a:t>
            </a:fld>
            <a:endParaRPr kumimoji="1" lang="zh-CN" altLang="en-US"/>
          </a:p>
        </p:txBody>
      </p:sp>
      <p:pic>
        <p:nvPicPr>
          <p:cNvPr id="6" name="图片 5" descr="2ac8b9b004d6e76a8be80e7e5daeb510"/>
          <p:cNvPicPr>
            <a:picLocks noChangeAspect="1"/>
          </p:cNvPicPr>
          <p:nvPr>
            <p:custDataLst>
              <p:tags r:id="rId1"/>
            </p:custDataLst>
          </p:nvPr>
        </p:nvPicPr>
        <p:blipFill>
          <a:blip r:embed="rId3"/>
          <a:stretch>
            <a:fillRect/>
          </a:stretch>
        </p:blipFill>
        <p:spPr>
          <a:xfrm>
            <a:off x="6807200" y="1485265"/>
            <a:ext cx="5384800" cy="42913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3552}"/>
</p:tagLst>
</file>

<file path=ppt/theme/theme1.xml><?xml version="1.0" encoding="utf-8"?>
<a:theme xmlns:a="http://schemas.openxmlformats.org/drawingml/2006/main" name="Office 主题​​">
  <a:themeElements>
    <a:clrScheme name="自定义 2">
      <a:dk1>
        <a:sysClr val="windowText" lastClr="000000"/>
      </a:dk1>
      <a:lt1>
        <a:sysClr val="window" lastClr="CCE8CF"/>
      </a:lt1>
      <a:dk2>
        <a:srgbClr val="44546A"/>
      </a:dk2>
      <a:lt2>
        <a:srgbClr val="E7E6E6"/>
      </a:lt2>
      <a:accent1>
        <a:srgbClr val="7C509D"/>
      </a:accent1>
      <a:accent2>
        <a:srgbClr val="CE92BF"/>
      </a:accent2>
      <a:accent3>
        <a:srgbClr val="E5CBE1"/>
      </a:accent3>
      <a:accent4>
        <a:srgbClr val="B0A7D1"/>
      </a:accent4>
      <a:accent5>
        <a:srgbClr val="9B72B0"/>
      </a:accent5>
      <a:accent6>
        <a:srgbClr val="6456A3"/>
      </a:accent6>
      <a:hlink>
        <a:srgbClr val="B28600"/>
      </a:hlink>
      <a:folHlink>
        <a:srgbClr val="48A1FA"/>
      </a:folHlink>
    </a:clrScheme>
    <a:fontScheme name="苹方01">
      <a:majorFont>
        <a:latin typeface="微软雅黑"/>
        <a:ea typeface="微软雅黑"/>
        <a:cs typeface=""/>
      </a:majorFont>
      <a:minorFont>
        <a:latin typeface="Arial Regular"/>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2955</Words>
  <Application>Microsoft Office PowerPoint</Application>
  <PresentationFormat>宽屏</PresentationFormat>
  <Paragraphs>189</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-apple-system</vt:lpstr>
      <vt:lpstr>Arial Regular</vt:lpstr>
      <vt:lpstr>Microsoft YaHei Light</vt:lpstr>
      <vt:lpstr>PingFang SC</vt:lpstr>
      <vt:lpstr>PingFang SC Semibold</vt:lpstr>
      <vt:lpstr>等线</vt:lpstr>
      <vt:lpstr>Microsoft YaHei</vt:lpstr>
      <vt:lpstr>Microsoft YaHei</vt:lpstr>
      <vt:lpstr>Arial</vt:lpstr>
      <vt:lpstr>Arial Black</vt:lpstr>
      <vt:lpstr>Segoe UI</vt:lpstr>
      <vt:lpstr>Office 主题​​</vt:lpstr>
      <vt:lpstr>什么是mRNA</vt:lpstr>
      <vt:lpstr>PowerPoint 演示文稿</vt:lpstr>
      <vt:lpstr>mRNA简介</vt:lpstr>
      <vt:lpstr>一、什么是mRNA</vt:lpstr>
      <vt:lpstr>二、mRNA的结构</vt:lpstr>
      <vt:lpstr>mRNA功能</vt:lpstr>
      <vt:lpstr>mRNA的作用与功能</vt:lpstr>
      <vt:lpstr>大纲</vt:lpstr>
      <vt:lpstr>mRNA的转录</vt:lpstr>
      <vt:lpstr>mRNA的转录</vt:lpstr>
      <vt:lpstr>mRNA的转录</vt:lpstr>
      <vt:lpstr>真核pre-mRNA加工</vt:lpstr>
      <vt:lpstr>mRNA的转运</vt:lpstr>
      <vt:lpstr>mRNA的翻译</vt:lpstr>
      <vt:lpstr>mRNA的翻译</vt:lpstr>
      <vt:lpstr>mRNA的翻译</vt:lpstr>
      <vt:lpstr>mRNA的翻译</vt:lpstr>
      <vt:lpstr>mRNA的降解</vt:lpstr>
      <vt:lpstr>mRNA应用</vt:lpstr>
      <vt:lpstr>大纲</vt:lpstr>
      <vt:lpstr>mRNA新冠疫苗</vt:lpstr>
      <vt:lpstr>mRNA新冠疫苗</vt:lpstr>
      <vt:lpstr>mRNA新冠疫苗</vt:lpstr>
      <vt:lpstr>mRNA新冠疫苗</vt:lpstr>
      <vt:lpstr>蛋白替代疗法</vt:lpstr>
      <vt:lpstr>蛋白替代疗法</vt:lpstr>
      <vt:lpstr>肿瘤疫苗</vt:lpstr>
      <vt:lpstr>肿瘤疫苗</vt:lpstr>
      <vt:lpstr>肿瘤疫苗</vt:lpstr>
      <vt:lpstr>肿瘤疫苗</vt:lpstr>
      <vt:lpstr>肿瘤疫苗</vt:lpstr>
      <vt:lpstr>mRNA应用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CAT H</dc:creator>
  <cp:lastModifiedBy>雨</cp:lastModifiedBy>
  <cp:revision>216</cp:revision>
  <dcterms:created xsi:type="dcterms:W3CDTF">2022-05-23T02:01:25Z</dcterms:created>
  <dcterms:modified xsi:type="dcterms:W3CDTF">2022-05-31T09:27:51Z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